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00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 snapToObjects="1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6555439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88885" y="6397942"/>
            <a:ext cx="297916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"/>
          <p:cNvSpPr txBox="1">
            <a:spLocks noGrp="1"/>
          </p:cNvSpPr>
          <p:nvPr>
            <p:ph type="subTitle" idx="1"/>
          </p:nvPr>
        </p:nvSpPr>
        <p:spPr>
          <a:xfrm>
            <a:off x="395288" y="1475117"/>
            <a:ext cx="8208961" cy="33845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Федеральный проект «Молодые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профессионалы»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(Повышение конкурентоспособности профессионального образования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 smtClean="0"/>
          </a:p>
          <a:p>
            <a:pPr indent="34322" defTabSz="859536">
              <a:spcBef>
                <a:spcPts val="0"/>
              </a:spcBef>
              <a:defRPr sz="1504">
                <a:solidFill>
                  <a:srgbClr val="79766F"/>
                </a:solidFill>
              </a:defRPr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indent="34322" defTabSz="859536">
              <a:spcBef>
                <a:spcPts val="0"/>
              </a:spcBef>
              <a:defRPr sz="1504">
                <a:solidFill>
                  <a:srgbClr val="79766F"/>
                </a:solidFill>
              </a:defRPr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СОЗДАНИЕ МАСТЕРСКИХ</a:t>
            </a:r>
          </a:p>
          <a:p>
            <a:pPr indent="34322" defTabSz="859536">
              <a:spcBef>
                <a:spcPts val="0"/>
              </a:spcBef>
              <a:defRPr sz="1504">
                <a:solidFill>
                  <a:srgbClr val="79766F"/>
                </a:solidFill>
              </a:defRPr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«ПРЕПОДАВАНИЕ В МЛАДШИХ КЛАССАХ»</a:t>
            </a:r>
          </a:p>
          <a:p>
            <a:pPr indent="34322" defTabSz="859536">
              <a:spcBef>
                <a:spcPts val="0"/>
              </a:spcBef>
              <a:defRPr sz="1504">
                <a:solidFill>
                  <a:srgbClr val="79766F"/>
                </a:solidFill>
              </a:defRPr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«ДОШКОЛЬНОЕ ВОСПИТАНИЕ»</a:t>
            </a:r>
          </a:p>
          <a:p>
            <a:pPr indent="34322" defTabSz="859536">
              <a:spcBef>
                <a:spcPts val="0"/>
              </a:spcBef>
              <a:defRPr sz="1504">
                <a:solidFill>
                  <a:srgbClr val="79766F"/>
                </a:solidFill>
              </a:defRPr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«ФИЗИЧЕСКАЯ КУЛЬТУРА, СПОРТ И ФИТНЕС»</a:t>
            </a:r>
          </a:p>
          <a:p>
            <a:pPr indent="34322" defTabSz="859536">
              <a:spcBef>
                <a:spcPts val="0"/>
              </a:spcBef>
              <a:defRPr sz="1504">
                <a:solidFill>
                  <a:srgbClr val="79766F"/>
                </a:solidFill>
              </a:defRPr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«ПРЕПОДАВАНИЕ МУЗЫКИ В ШКОЛЕ»</a:t>
            </a:r>
          </a:p>
          <a:p>
            <a:pPr indent="34322" defTabSz="859536">
              <a:spcBef>
                <a:spcPts val="0"/>
              </a:spcBef>
              <a:defRPr sz="1504">
                <a:solidFill>
                  <a:srgbClr val="79766F"/>
                </a:solidFill>
              </a:defRPr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«СОЦИАЛЬНАЯ РАБОТА»</a:t>
            </a:r>
          </a:p>
          <a:p>
            <a:pPr indent="34322" defTabSz="859536">
              <a:spcBef>
                <a:spcPts val="0"/>
              </a:spcBef>
              <a:defRPr sz="1504">
                <a:solidFill>
                  <a:srgbClr val="79766F"/>
                </a:solidFill>
              </a:defRPr>
            </a:pPr>
            <a:endParaRPr dirty="0"/>
          </a:p>
        </p:txBody>
      </p:sp>
      <p:pic>
        <p:nvPicPr>
          <p:cNvPr id="95" name="Рисунок 4" descr="Рисунок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88912"/>
            <a:ext cx="1584325" cy="1058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Рисунок 34" descr="Рисунок 34"/>
          <p:cNvPicPr>
            <a:picLocks noChangeAspect="1"/>
          </p:cNvPicPr>
          <p:nvPr/>
        </p:nvPicPr>
        <p:blipFill>
          <a:blip r:embed="rId2" cstate="print">
            <a:extLst/>
          </a:blip>
          <a:srcRect b="3081"/>
          <a:stretch>
            <a:fillRect/>
          </a:stretch>
        </p:blipFill>
        <p:spPr>
          <a:xfrm>
            <a:off x="1692275" y="4149725"/>
            <a:ext cx="1584325" cy="1655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Рисунок 33" descr="Рисунок 33"/>
          <p:cNvPicPr>
            <a:picLocks noChangeAspect="1"/>
          </p:cNvPicPr>
          <p:nvPr/>
        </p:nvPicPr>
        <p:blipFill>
          <a:blip r:embed="rId3" cstate="print">
            <a:extLst/>
          </a:blip>
          <a:srcRect b="3081"/>
          <a:stretch>
            <a:fillRect/>
          </a:stretch>
        </p:blipFill>
        <p:spPr>
          <a:xfrm>
            <a:off x="0" y="4149725"/>
            <a:ext cx="1692275" cy="165576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Заголовок 1"/>
          <p:cNvSpPr txBox="1">
            <a:spLocks noGrp="1"/>
          </p:cNvSpPr>
          <p:nvPr>
            <p:ph type="title"/>
          </p:nvPr>
        </p:nvSpPr>
        <p:spPr>
          <a:xfrm>
            <a:off x="1908175" y="547687"/>
            <a:ext cx="7235825" cy="649288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defTabSz="685800">
              <a:defRPr sz="2100"/>
            </a:lvl1pPr>
          </a:lstStyle>
          <a:p>
            <a:r>
              <a:t>Организация и проведение демонстрационного экзамена</a:t>
            </a:r>
          </a:p>
        </p:txBody>
      </p:sp>
      <p:sp>
        <p:nvSpPr>
          <p:cNvPr id="229" name="TextBox 10"/>
          <p:cNvSpPr txBox="1"/>
          <p:nvPr/>
        </p:nvSpPr>
        <p:spPr>
          <a:xfrm>
            <a:off x="5148262" y="1268412"/>
            <a:ext cx="216058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Компетенции</a:t>
            </a:r>
          </a:p>
        </p:txBody>
      </p:sp>
      <p:sp>
        <p:nvSpPr>
          <p:cNvPr id="230" name="TextBox 10"/>
          <p:cNvSpPr txBox="1"/>
          <p:nvPr/>
        </p:nvSpPr>
        <p:spPr>
          <a:xfrm>
            <a:off x="7812088" y="1268412"/>
            <a:ext cx="122396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2020 г.</a:t>
            </a:r>
          </a:p>
        </p:txBody>
      </p:sp>
      <p:grpSp>
        <p:nvGrpSpPr>
          <p:cNvPr id="233" name="Скругленный прямоугольник 54"/>
          <p:cNvGrpSpPr/>
          <p:nvPr/>
        </p:nvGrpSpPr>
        <p:grpSpPr>
          <a:xfrm>
            <a:off x="3924300" y="1628775"/>
            <a:ext cx="1871664" cy="504825"/>
            <a:chOff x="0" y="0"/>
            <a:chExt cx="1871663" cy="504825"/>
          </a:xfrm>
        </p:grpSpPr>
        <p:sp>
          <p:nvSpPr>
            <p:cNvPr id="231" name="Закругленный прямоугольник"/>
            <p:cNvSpPr/>
            <p:nvPr/>
          </p:nvSpPr>
          <p:spPr>
            <a:xfrm>
              <a:off x="0" y="0"/>
              <a:ext cx="1871664" cy="504825"/>
            </a:xfrm>
            <a:prstGeom prst="roundRect">
              <a:avLst>
                <a:gd name="adj" fmla="val 16667"/>
              </a:avLst>
            </a:prstGeom>
            <a:solidFill>
              <a:srgbClr val="B9CDE5"/>
            </a:solidFill>
            <a:ln w="25400" cap="flat">
              <a:solidFill>
                <a:srgbClr val="1737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32" name="Преподавание…"/>
            <p:cNvSpPr txBox="1"/>
            <p:nvPr/>
          </p:nvSpPr>
          <p:spPr>
            <a:xfrm>
              <a:off x="24643" y="28892"/>
              <a:ext cx="1822377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/>
              </a:pPr>
              <a:r>
                <a:rPr dirty="0" err="1"/>
                <a:t>Преподавание</a:t>
              </a:r>
              <a:r>
                <a:rPr dirty="0"/>
                <a:t> 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sz="1200"/>
              </a:pPr>
              <a:r>
                <a:rPr dirty="0"/>
                <a:t>в </a:t>
              </a:r>
              <a:r>
                <a:rPr dirty="0" err="1"/>
                <a:t>младших</a:t>
              </a:r>
              <a:r>
                <a:rPr dirty="0"/>
                <a:t> </a:t>
              </a:r>
              <a:r>
                <a:rPr dirty="0" err="1"/>
                <a:t>классах</a:t>
              </a:r>
              <a:endParaRPr dirty="0"/>
            </a:p>
          </p:txBody>
        </p:sp>
      </p:grpSp>
      <p:grpSp>
        <p:nvGrpSpPr>
          <p:cNvPr id="236" name="Скругленный прямоугольник 55"/>
          <p:cNvGrpSpPr/>
          <p:nvPr/>
        </p:nvGrpSpPr>
        <p:grpSpPr>
          <a:xfrm>
            <a:off x="4356100" y="2205038"/>
            <a:ext cx="1871664" cy="504826"/>
            <a:chOff x="0" y="0"/>
            <a:chExt cx="1871663" cy="504825"/>
          </a:xfrm>
        </p:grpSpPr>
        <p:sp>
          <p:nvSpPr>
            <p:cNvPr id="234" name="Закругленный прямоугольник"/>
            <p:cNvSpPr/>
            <p:nvPr/>
          </p:nvSpPr>
          <p:spPr>
            <a:xfrm>
              <a:off x="0" y="0"/>
              <a:ext cx="1871664" cy="504825"/>
            </a:xfrm>
            <a:prstGeom prst="roundRect">
              <a:avLst>
                <a:gd name="adj" fmla="val 16667"/>
              </a:avLst>
            </a:prstGeom>
            <a:solidFill>
              <a:srgbClr val="B9CDE5"/>
            </a:solidFill>
            <a:ln w="25400" cap="flat">
              <a:solidFill>
                <a:srgbClr val="1737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5" name="Дошкольное…"/>
            <p:cNvSpPr txBox="1"/>
            <p:nvPr/>
          </p:nvSpPr>
          <p:spPr>
            <a:xfrm>
              <a:off x="24643" y="28892"/>
              <a:ext cx="1822377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/>
              </a:pPr>
              <a:r>
                <a:rPr dirty="0" err="1"/>
                <a:t>Дошкольное</a:t>
              </a:r>
              <a:r>
                <a:rPr dirty="0"/>
                <a:t> 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sz="1200"/>
              </a:pPr>
              <a:r>
                <a:rPr dirty="0" err="1"/>
                <a:t>воспитание</a:t>
              </a:r>
              <a:endParaRPr dirty="0"/>
            </a:p>
          </p:txBody>
        </p:sp>
      </p:grpSp>
      <p:sp>
        <p:nvSpPr>
          <p:cNvPr id="237" name="TextBox 10"/>
          <p:cNvSpPr txBox="1"/>
          <p:nvPr/>
        </p:nvSpPr>
        <p:spPr>
          <a:xfrm>
            <a:off x="3348037" y="4437062"/>
            <a:ext cx="3095626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30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dirty="0" err="1"/>
              <a:t>Результаты</a:t>
            </a:r>
            <a:r>
              <a:rPr dirty="0"/>
              <a:t> ДЭ </a:t>
            </a:r>
            <a:r>
              <a:rPr dirty="0" err="1"/>
              <a:t>подтверждаются</a:t>
            </a:r>
            <a:r>
              <a:rPr dirty="0"/>
              <a:t> в </a:t>
            </a:r>
            <a:r>
              <a:rPr dirty="0" err="1"/>
              <a:t>электронном</a:t>
            </a:r>
            <a:r>
              <a:rPr dirty="0"/>
              <a:t> Skills Passport</a:t>
            </a:r>
          </a:p>
        </p:txBody>
      </p:sp>
      <p:pic>
        <p:nvPicPr>
          <p:cNvPr id="238" name="Рисунок 27" descr="Рисунок 27"/>
          <p:cNvPicPr>
            <a:picLocks noChangeAspect="1"/>
          </p:cNvPicPr>
          <p:nvPr/>
        </p:nvPicPr>
        <p:blipFill>
          <a:blip r:embed="rId4" cstate="print">
            <a:extLst/>
          </a:blip>
          <a:srcRect l="67592" t="14397" r="11370" b="63943"/>
          <a:stretch>
            <a:fillRect/>
          </a:stretch>
        </p:blipFill>
        <p:spPr>
          <a:xfrm>
            <a:off x="179389" y="0"/>
            <a:ext cx="1971488" cy="1196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Рисунок 24" descr="Рисунок 2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059113" y="3573462"/>
            <a:ext cx="649288" cy="10080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Text Box 25"/>
          <p:cNvGrpSpPr/>
          <p:nvPr/>
        </p:nvGrpSpPr>
        <p:grpSpPr>
          <a:xfrm>
            <a:off x="3708400" y="2045643"/>
            <a:ext cx="503239" cy="461663"/>
            <a:chOff x="0" y="-7311"/>
            <a:chExt cx="503238" cy="461662"/>
          </a:xfrm>
        </p:grpSpPr>
        <p:sp>
          <p:nvSpPr>
            <p:cNvPr id="240" name="Прямоугольник"/>
            <p:cNvSpPr/>
            <p:nvPr/>
          </p:nvSpPr>
          <p:spPr>
            <a:xfrm>
              <a:off x="0" y="7619"/>
              <a:ext cx="503238" cy="431801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1737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63…"/>
            <p:cNvSpPr txBox="1"/>
            <p:nvPr/>
          </p:nvSpPr>
          <p:spPr>
            <a:xfrm>
              <a:off x="0" y="-7311"/>
              <a:ext cx="503238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/>
              </a:pPr>
              <a:r>
                <a:rPr sz="1200" dirty="0"/>
                <a:t>63</a:t>
              </a:r>
            </a:p>
            <a:p>
              <a:pPr algn="ctr">
                <a:defRPr sz="1200"/>
              </a:pPr>
              <a:r>
                <a:rPr sz="1200" dirty="0" err="1"/>
                <a:t>чел</a:t>
              </a:r>
              <a:r>
                <a:rPr sz="1200" dirty="0"/>
                <a:t>.</a:t>
              </a:r>
            </a:p>
          </p:txBody>
        </p:sp>
      </p:grpSp>
      <p:grpSp>
        <p:nvGrpSpPr>
          <p:cNvPr id="245" name="Text Box 25"/>
          <p:cNvGrpSpPr/>
          <p:nvPr/>
        </p:nvGrpSpPr>
        <p:grpSpPr>
          <a:xfrm>
            <a:off x="4211639" y="2542848"/>
            <a:ext cx="504826" cy="461663"/>
            <a:chOff x="0" y="-7311"/>
            <a:chExt cx="504825" cy="461662"/>
          </a:xfrm>
        </p:grpSpPr>
        <p:sp>
          <p:nvSpPr>
            <p:cNvPr id="243" name="Прямоугольник"/>
            <p:cNvSpPr/>
            <p:nvPr/>
          </p:nvSpPr>
          <p:spPr>
            <a:xfrm>
              <a:off x="0" y="7619"/>
              <a:ext cx="504825" cy="431801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1737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54…"/>
            <p:cNvSpPr txBox="1"/>
            <p:nvPr/>
          </p:nvSpPr>
          <p:spPr>
            <a:xfrm>
              <a:off x="0" y="-7311"/>
              <a:ext cx="50482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/>
              </a:pPr>
              <a:r>
                <a:rPr sz="1200" dirty="0"/>
                <a:t>54</a:t>
              </a:r>
            </a:p>
            <a:p>
              <a:pPr algn="ctr">
                <a:defRPr sz="1200"/>
              </a:pPr>
              <a:r>
                <a:rPr sz="1200" dirty="0" err="1"/>
                <a:t>чел</a:t>
              </a:r>
              <a:r>
                <a:rPr sz="1200" dirty="0"/>
                <a:t>.</a:t>
              </a:r>
            </a:p>
          </p:txBody>
        </p:sp>
      </p:grpSp>
      <p:pic>
        <p:nvPicPr>
          <p:cNvPr id="246" name="Picture 5" descr="Picture 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0" y="1541462"/>
            <a:ext cx="3135314" cy="246380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extBox 10"/>
          <p:cNvSpPr txBox="1"/>
          <p:nvPr/>
        </p:nvSpPr>
        <p:spPr>
          <a:xfrm>
            <a:off x="-1" y="1773238"/>
            <a:ext cx="2843215" cy="20928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100" b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Перечень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поручений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Президента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РФ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по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итогам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рабочей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поездки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Свердловскую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область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sz="13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от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6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марта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2018 г.: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defRPr sz="1100" b="1" i="1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обеспечить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использование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системе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СПО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стандартов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Ворлдскиллс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как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базовых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принципов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объективной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оценки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результатов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подготовки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sz="1300" dirty="0" err="1">
                <a:solidFill>
                  <a:schemeClr val="accent1">
                    <a:lumMod val="50000"/>
                  </a:schemeClr>
                </a:solidFill>
              </a:rPr>
              <a:t>специалистов</a:t>
            </a:r>
            <a:r>
              <a:rPr sz="13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sz="1300" dirty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TextBox 10"/>
          <p:cNvSpPr txBox="1"/>
          <p:nvPr/>
        </p:nvSpPr>
        <p:spPr>
          <a:xfrm>
            <a:off x="1763713" y="4581525"/>
            <a:ext cx="1512888" cy="1318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</a:t>
            </a:r>
            <a:r>
              <a:rPr sz="1200"/>
              <a:t> 2024 </a:t>
            </a:r>
            <a:r>
              <a:t>году</a:t>
            </a:r>
            <a:br/>
            <a:r>
              <a:t>доля организаций,</a:t>
            </a:r>
            <a:br/>
            <a:r>
              <a:t>в которых ГИА проходит в форме демонстрационного экзамена,</a:t>
            </a:r>
            <a:br/>
            <a:r>
              <a:t>составит </a:t>
            </a:r>
            <a:r>
              <a:rPr sz="1200"/>
              <a:t>50%</a:t>
            </a:r>
            <a:endParaRPr sz="1200" i="1"/>
          </a:p>
        </p:txBody>
      </p:sp>
      <p:pic>
        <p:nvPicPr>
          <p:cNvPr id="249" name="Picture 27" descr="Picture 27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 rot="16987462">
            <a:off x="29977" y="1290644"/>
            <a:ext cx="346452" cy="41532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extBox 10"/>
          <p:cNvSpPr txBox="1"/>
          <p:nvPr/>
        </p:nvSpPr>
        <p:spPr>
          <a:xfrm>
            <a:off x="179387" y="4581525"/>
            <a:ext cx="1512888" cy="1221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 b="1">
                <a:solidFill>
                  <a:srgbClr val="0F253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Модели организации ДЭ в рамках :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00000"/>
              <a:buChar char="✓"/>
              <a:defRPr sz="1000" b="1" i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промежуточной аттестации;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00000"/>
              <a:buChar char="✓"/>
              <a:defRPr sz="1000" b="1" i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государственной итоговой аттестации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TextBox 10"/>
          <p:cNvSpPr txBox="1"/>
          <p:nvPr/>
        </p:nvSpPr>
        <p:spPr>
          <a:xfrm>
            <a:off x="3563937" y="3141663"/>
            <a:ext cx="2663826" cy="1065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УЧАСТНИКИ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00000"/>
              <a:buChar char="✓"/>
              <a:defRPr sz="10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ГАПОУ «Волгоградский социально-педагогический колледж»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00000"/>
              <a:buChar char="✓"/>
              <a:defRPr sz="10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ГБПОУ «Дубовский педагогический колледж»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00000"/>
              <a:buChar char="✓"/>
              <a:defRPr sz="10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ГБПОУ «Жирновский педагогический колледж»</a:t>
            </a:r>
          </a:p>
        </p:txBody>
      </p:sp>
      <p:sp>
        <p:nvSpPr>
          <p:cNvPr id="252" name="TextBox 10"/>
          <p:cNvSpPr txBox="1"/>
          <p:nvPr/>
        </p:nvSpPr>
        <p:spPr>
          <a:xfrm>
            <a:off x="6480175" y="3068638"/>
            <a:ext cx="2663825" cy="1484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УЧАСТНИКИ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00000"/>
              <a:buChar char="✓"/>
              <a:defRPr sz="10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ГАПОУ «Волгоградский социально-педагогический колледж»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00000"/>
              <a:buChar char="✓"/>
              <a:defRPr sz="10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ГБПОУ «Дубовский педагогический колледж»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00000"/>
              <a:buChar char="✓"/>
              <a:defRPr sz="10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ГБПОУ «Жирновский педагогический колледж»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100000"/>
              <a:buChar char="✓"/>
              <a:defRPr sz="10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ГБПОУ «Михайловский профессионально-педагогический колледж»</a:t>
            </a:r>
          </a:p>
        </p:txBody>
      </p:sp>
      <p:grpSp>
        <p:nvGrpSpPr>
          <p:cNvPr id="255" name="Скругленный прямоугольник 39"/>
          <p:cNvGrpSpPr/>
          <p:nvPr/>
        </p:nvGrpSpPr>
        <p:grpSpPr>
          <a:xfrm>
            <a:off x="6875463" y="1628775"/>
            <a:ext cx="1873251" cy="504825"/>
            <a:chOff x="0" y="0"/>
            <a:chExt cx="1873250" cy="504825"/>
          </a:xfrm>
        </p:grpSpPr>
        <p:sp>
          <p:nvSpPr>
            <p:cNvPr id="253" name="Закругленный прямоугольник"/>
            <p:cNvSpPr/>
            <p:nvPr/>
          </p:nvSpPr>
          <p:spPr>
            <a:xfrm>
              <a:off x="0" y="0"/>
              <a:ext cx="1873250" cy="504825"/>
            </a:xfrm>
            <a:prstGeom prst="roundRect">
              <a:avLst>
                <a:gd name="adj" fmla="val 16667"/>
              </a:avLst>
            </a:prstGeom>
            <a:solidFill>
              <a:srgbClr val="B9CDE5"/>
            </a:solidFill>
            <a:ln w="25400" cap="flat">
              <a:solidFill>
                <a:srgbClr val="1737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/>
            </a:p>
          </p:txBody>
        </p:sp>
        <p:sp>
          <p:nvSpPr>
            <p:cNvPr id="254" name="Преподавание…"/>
            <p:cNvSpPr txBox="1"/>
            <p:nvPr/>
          </p:nvSpPr>
          <p:spPr>
            <a:xfrm>
              <a:off x="24643" y="28892"/>
              <a:ext cx="1823964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/>
              </a:pPr>
              <a:r>
                <a:t>Преподавание 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200"/>
              </a:pPr>
              <a:r>
                <a:t>в младших классах</a:t>
              </a:r>
            </a:p>
          </p:txBody>
        </p:sp>
      </p:grpSp>
      <p:grpSp>
        <p:nvGrpSpPr>
          <p:cNvPr id="258" name="Text Box 25"/>
          <p:cNvGrpSpPr/>
          <p:nvPr/>
        </p:nvGrpSpPr>
        <p:grpSpPr>
          <a:xfrm>
            <a:off x="8532813" y="1981517"/>
            <a:ext cx="503238" cy="447042"/>
            <a:chOff x="0" y="0"/>
            <a:chExt cx="503237" cy="447040"/>
          </a:xfrm>
        </p:grpSpPr>
        <p:sp>
          <p:nvSpPr>
            <p:cNvPr id="256" name="Прямоугольник"/>
            <p:cNvSpPr/>
            <p:nvPr/>
          </p:nvSpPr>
          <p:spPr>
            <a:xfrm>
              <a:off x="0" y="7619"/>
              <a:ext cx="503238" cy="431801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1737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7" name="133…"/>
            <p:cNvSpPr txBox="1"/>
            <p:nvPr/>
          </p:nvSpPr>
          <p:spPr>
            <a:xfrm>
              <a:off x="0" y="-1"/>
              <a:ext cx="503238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>
                  <a:solidFill>
                    <a:srgbClr val="17375E"/>
                  </a:solidFill>
                </a:defRPr>
              </a:pPr>
              <a:r>
                <a:t>133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200">
                  <a:solidFill>
                    <a:srgbClr val="17375E"/>
                  </a:solidFill>
                </a:defRPr>
              </a:pPr>
              <a:r>
                <a:t>чел.</a:t>
              </a:r>
            </a:p>
          </p:txBody>
        </p:sp>
      </p:grpSp>
      <p:grpSp>
        <p:nvGrpSpPr>
          <p:cNvPr id="261" name="Скругленный прямоугольник 41"/>
          <p:cNvGrpSpPr/>
          <p:nvPr/>
        </p:nvGrpSpPr>
        <p:grpSpPr>
          <a:xfrm>
            <a:off x="6443662" y="2205038"/>
            <a:ext cx="1873251" cy="503238"/>
            <a:chOff x="0" y="0"/>
            <a:chExt cx="1873250" cy="503237"/>
          </a:xfrm>
        </p:grpSpPr>
        <p:sp>
          <p:nvSpPr>
            <p:cNvPr id="259" name="Закругленный прямоугольник"/>
            <p:cNvSpPr/>
            <p:nvPr/>
          </p:nvSpPr>
          <p:spPr>
            <a:xfrm>
              <a:off x="0" y="0"/>
              <a:ext cx="1873250" cy="503238"/>
            </a:xfrm>
            <a:prstGeom prst="roundRect">
              <a:avLst>
                <a:gd name="adj" fmla="val 16667"/>
              </a:avLst>
            </a:prstGeom>
            <a:solidFill>
              <a:srgbClr val="B9CDE5"/>
            </a:solidFill>
            <a:ln w="25400" cap="flat">
              <a:solidFill>
                <a:srgbClr val="1737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0" name="Дошкольное…"/>
            <p:cNvSpPr txBox="1"/>
            <p:nvPr/>
          </p:nvSpPr>
          <p:spPr>
            <a:xfrm>
              <a:off x="24565" y="28098"/>
              <a:ext cx="182412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/>
              </a:pPr>
              <a:r>
                <a:rPr dirty="0" err="1"/>
                <a:t>Дошкольное</a:t>
              </a:r>
              <a:r>
                <a:rPr dirty="0"/>
                <a:t> </a:t>
              </a:r>
              <a:endParaRPr dirty="0">
                <a:solidFill>
                  <a:srgbClr val="FFFFFF"/>
                </a:solidFill>
              </a:endParaRPr>
            </a:p>
            <a:p>
              <a:pPr algn="ctr">
                <a:defRPr sz="1200"/>
              </a:pPr>
              <a:r>
                <a:rPr dirty="0" err="1"/>
                <a:t>воспитание</a:t>
              </a:r>
              <a:endParaRPr dirty="0"/>
            </a:p>
          </p:txBody>
        </p:sp>
      </p:grpSp>
      <p:grpSp>
        <p:nvGrpSpPr>
          <p:cNvPr id="264" name="Text Box 25"/>
          <p:cNvGrpSpPr/>
          <p:nvPr/>
        </p:nvGrpSpPr>
        <p:grpSpPr>
          <a:xfrm>
            <a:off x="7885113" y="2484754"/>
            <a:ext cx="503238" cy="447041"/>
            <a:chOff x="0" y="0"/>
            <a:chExt cx="503237" cy="447040"/>
          </a:xfrm>
        </p:grpSpPr>
        <p:sp>
          <p:nvSpPr>
            <p:cNvPr id="262" name="Прямоугольник"/>
            <p:cNvSpPr/>
            <p:nvPr/>
          </p:nvSpPr>
          <p:spPr>
            <a:xfrm>
              <a:off x="0" y="7619"/>
              <a:ext cx="503238" cy="431801"/>
            </a:xfrm>
            <a:prstGeom prst="rect">
              <a:avLst/>
            </a:prstGeom>
            <a:solidFill>
              <a:srgbClr val="B9CDE5"/>
            </a:solidFill>
            <a:ln w="25400" cap="flat">
              <a:solidFill>
                <a:srgbClr val="1737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3" name="90…"/>
            <p:cNvSpPr txBox="1"/>
            <p:nvPr/>
          </p:nvSpPr>
          <p:spPr>
            <a:xfrm>
              <a:off x="0" y="-1"/>
              <a:ext cx="503238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200">
                  <a:solidFill>
                    <a:srgbClr val="17375E"/>
                  </a:solidFill>
                </a:defRPr>
              </a:pPr>
              <a:r>
                <a:t>90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1200">
                  <a:solidFill>
                    <a:srgbClr val="17375E"/>
                  </a:solidFill>
                </a:defRPr>
              </a:pPr>
              <a:r>
                <a:t>чел.</a:t>
              </a:r>
            </a:p>
          </p:txBody>
        </p:sp>
      </p:grpSp>
      <p:sp>
        <p:nvSpPr>
          <p:cNvPr id="265" name="TextBox 10"/>
          <p:cNvSpPr txBox="1"/>
          <p:nvPr/>
        </p:nvSpPr>
        <p:spPr>
          <a:xfrm>
            <a:off x="3348037" y="1268412"/>
            <a:ext cx="122396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2019 г.</a:t>
            </a:r>
          </a:p>
        </p:txBody>
      </p:sp>
      <p:pic>
        <p:nvPicPr>
          <p:cNvPr id="266" name="Рисунок 49" descr="Рисунок 49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059113" y="1989138"/>
            <a:ext cx="649288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Рисунок 50" descr="Рисунок 50"/>
          <p:cNvPicPr>
            <a:picLocks noChangeAspect="1"/>
          </p:cNvPicPr>
          <p:nvPr/>
        </p:nvPicPr>
        <p:blipFill>
          <a:blip r:embed="rId8" cstate="print">
            <a:extLst/>
          </a:blip>
          <a:srcRect l="34898" t="24335" r="18509" b="16730"/>
          <a:stretch>
            <a:fillRect/>
          </a:stretch>
        </p:blipFill>
        <p:spPr>
          <a:xfrm>
            <a:off x="6300787" y="5013325"/>
            <a:ext cx="2735263" cy="1728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:wip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0" y="274638"/>
            <a:ext cx="9144000" cy="1143001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49" y="1617791"/>
            <a:ext cx="3270718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indent="0" eaLnBrk="0" hangingPunct="0">
              <a:buNone/>
              <a:tabLst>
                <a:tab pos="630238" algn="l"/>
              </a:tabLst>
            </a:pPr>
            <a:r>
              <a:rPr lang="ru-RU" sz="1300" dirty="0" smtClean="0">
                <a:cs typeface="Times New Roman" pitchFamily="18" charset="0"/>
              </a:rPr>
              <a:t>Национальный проект «Образование» в части федеральных проектов «Молодые профессионалы», «Новые возможности для каждого» </a:t>
            </a:r>
            <a:r>
              <a:rPr lang="ru-RU" sz="1300" b="1" dirty="0" smtClean="0">
                <a:cs typeface="Times New Roman" pitchFamily="18" charset="0"/>
              </a:rPr>
              <a:t>конкретизирует задачи и направления модернизации профессионального образования</a:t>
            </a:r>
            <a:r>
              <a:rPr lang="ru-RU" sz="1300" dirty="0" smtClean="0">
                <a:cs typeface="Times New Roman" pitchFamily="18" charset="0"/>
              </a:rPr>
              <a:t>:</a:t>
            </a:r>
            <a:endParaRPr lang="ru-RU" sz="1300" dirty="0">
              <a:cs typeface="Times New Roman" pitchFamily="18" charset="0"/>
            </a:endParaRPr>
          </a:p>
        </p:txBody>
      </p:sp>
      <p:pic>
        <p:nvPicPr>
          <p:cNvPr id="1026" name="Picture 2" descr="https://www.freepngimg.com/thumb/symbol/87633-blue-icons-mark-blog-computer-azure-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20" y="3068207"/>
            <a:ext cx="431657" cy="49332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21770" y="3110508"/>
            <a:ext cx="3495675" cy="461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Обеспечение конкурентоспособности системы среднего профессионального образования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5006" y="3633258"/>
            <a:ext cx="3495675" cy="461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Совершенствование МТБ профессиональных образовательных организаций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88858" y="4223174"/>
            <a:ext cx="3495675" cy="461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Перестройка работы с кадрами и привлечение в образование молодых специалистов </a:t>
            </a:r>
          </a:p>
        </p:txBody>
      </p:sp>
      <p:pic>
        <p:nvPicPr>
          <p:cNvPr id="1030" name="Picture 6" descr="https://entrearchitect.com/wp-content/uploads/2017/05/shutterstock316201547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4" y="0"/>
            <a:ext cx="2466976" cy="14176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416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Основные </a:t>
            </a:r>
            <a:br>
              <a:rPr lang="ru-RU" sz="3600" b="1" dirty="0" smtClean="0">
                <a:solidFill>
                  <a:srgbClr val="00416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3600" b="1" dirty="0" smtClean="0">
                <a:solidFill>
                  <a:srgbClr val="00416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выводы</a:t>
            </a:r>
            <a:endParaRPr lang="ru-RU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04685" y="4823335"/>
            <a:ext cx="3495675" cy="646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Развитие системы непрерывного образования и формирования у населения культуры непрерывного профессионального роста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936891" y="1636841"/>
            <a:ext cx="3270718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ru-RU" sz="1300" b="1" dirty="0" smtClean="0">
                <a:cs typeface="Times New Roman" pitchFamily="18" charset="0"/>
              </a:rPr>
              <a:t>Организация сетевого взаимодействия </a:t>
            </a:r>
            <a:r>
              <a:rPr lang="ru-RU" sz="1300" dirty="0" smtClean="0">
                <a:cs typeface="Times New Roman" pitchFamily="18" charset="0"/>
              </a:rPr>
              <a:t>образовательных организаций педагогического профиля </a:t>
            </a:r>
          </a:p>
        </p:txBody>
      </p:sp>
      <p:pic>
        <p:nvPicPr>
          <p:cNvPr id="28" name="Picture 2" descr="https://www.freepngimg.com/thumb/symbol/87633-blue-icons-mark-blog-computer-azure-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71" y="3611124"/>
            <a:ext cx="431657" cy="493322"/>
          </a:xfrm>
          <a:prstGeom prst="rect">
            <a:avLst/>
          </a:prstGeom>
          <a:noFill/>
        </p:spPr>
      </p:pic>
      <p:pic>
        <p:nvPicPr>
          <p:cNvPr id="29" name="Picture 2" descr="https://www.freepngimg.com/thumb/symbol/87633-blue-icons-mark-blog-computer-azure-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4" y="4201040"/>
            <a:ext cx="431657" cy="493322"/>
          </a:xfrm>
          <a:prstGeom prst="rect">
            <a:avLst/>
          </a:prstGeom>
          <a:noFill/>
        </p:spPr>
      </p:pic>
      <p:pic>
        <p:nvPicPr>
          <p:cNvPr id="30" name="Picture 2" descr="https://www.freepngimg.com/thumb/symbol/87633-blue-icons-mark-blog-computer-azure-che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70" y="4780561"/>
            <a:ext cx="431657" cy="493322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4947118" y="3761511"/>
            <a:ext cx="3495675" cy="461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Сетевая форма реализации основных и дополнительных образовательных программ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72075" y="4290323"/>
            <a:ext cx="3495675" cy="461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Оптимизация использования современных образовательных ресурсов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72100" y="4823335"/>
            <a:ext cx="3495675" cy="461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Продвижение передового опыта подготовки кадров в региональной системе СПО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553075" y="5352724"/>
            <a:ext cx="3495675" cy="646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Обеспечение доступности качественного профессионального образования для всех категорий граждан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5172075" y="2665690"/>
            <a:ext cx="3270718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r>
              <a:rPr lang="ru-RU" sz="1300" b="1" dirty="0" smtClean="0">
                <a:cs typeface="Times New Roman" pitchFamily="18" charset="0"/>
              </a:rPr>
              <a:t>Создание региональной сети подготовки педагогических кадров</a:t>
            </a:r>
            <a:endParaRPr lang="ru-RU" sz="1300" dirty="0" smtClean="0">
              <a:cs typeface="Times New Roman" pitchFamily="18" charset="0"/>
            </a:endParaRPr>
          </a:p>
        </p:txBody>
      </p:sp>
      <p:sp>
        <p:nvSpPr>
          <p:cNvPr id="36" name="Линия"/>
          <p:cNvSpPr/>
          <p:nvPr/>
        </p:nvSpPr>
        <p:spPr>
          <a:xfrm rot="5400000">
            <a:off x="5235387" y="2384151"/>
            <a:ext cx="307777" cy="217201"/>
          </a:xfrm>
          <a:prstGeom prst="rightArrow">
            <a:avLst>
              <a:gd name="adj1" fmla="val 0"/>
              <a:gd name="adj2" fmla="val 90961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38100" dist="23000" dir="582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5372100" y="3276600"/>
            <a:ext cx="225742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ЗАДАЧИ: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Линия"/>
          <p:cNvSpPr/>
          <p:nvPr/>
        </p:nvSpPr>
        <p:spPr>
          <a:xfrm rot="5400000">
            <a:off x="4892410" y="4265378"/>
            <a:ext cx="307777" cy="217201"/>
          </a:xfrm>
          <a:prstGeom prst="rightArrow">
            <a:avLst>
              <a:gd name="adj1" fmla="val 0"/>
              <a:gd name="adj2" fmla="val 90961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38100" dist="23000" dir="582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Линия"/>
          <p:cNvSpPr/>
          <p:nvPr/>
        </p:nvSpPr>
        <p:spPr>
          <a:xfrm rot="5400000">
            <a:off x="5100086" y="4840048"/>
            <a:ext cx="307777" cy="217201"/>
          </a:xfrm>
          <a:prstGeom prst="rightArrow">
            <a:avLst>
              <a:gd name="adj1" fmla="val 0"/>
              <a:gd name="adj2" fmla="val 90961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38100" dist="23000" dir="582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Линия"/>
          <p:cNvSpPr/>
          <p:nvPr/>
        </p:nvSpPr>
        <p:spPr>
          <a:xfrm rot="5400000">
            <a:off x="5279186" y="5340862"/>
            <a:ext cx="307777" cy="217201"/>
          </a:xfrm>
          <a:prstGeom prst="rightArrow">
            <a:avLst>
              <a:gd name="adj1" fmla="val 0"/>
              <a:gd name="adj2" fmla="val 90961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38100" dist="23000" dir="582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3" name="Рисунок 24" descr="Рисунок 2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631387" y="2772568"/>
            <a:ext cx="649288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Рисунок 44" descr="http://togou12.68edu.ru/images/foto/db94c85e22ed15843439624af4fb6d34_X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1"/>
            <a:ext cx="2266950" cy="141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00416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</a:t>
            </a:r>
            <a:endParaRPr lang="ru-RU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1304925" y="1964295"/>
            <a:ext cx="290880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МАСТЕРСКИЕ ГАПОУ «ВСПК»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4" name="Рисунок 43" descr="IMG_009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833" y="2759659"/>
            <a:ext cx="4669650" cy="2915728"/>
          </a:xfrm>
          <a:prstGeom prst="rect">
            <a:avLst/>
          </a:prstGeom>
        </p:spPr>
      </p:pic>
      <p:pic>
        <p:nvPicPr>
          <p:cNvPr id="42" name="Рисунок 41" descr="IMG_007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3975" y="1602305"/>
            <a:ext cx="3758293" cy="30121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5" descr="Picture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07950" y="2133600"/>
            <a:ext cx="2735264" cy="187166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Заголовок 1"/>
          <p:cNvSpPr txBox="1">
            <a:spLocks noGrp="1"/>
          </p:cNvSpPr>
          <p:nvPr>
            <p:ph type="title"/>
          </p:nvPr>
        </p:nvSpPr>
        <p:spPr>
          <a:xfrm>
            <a:off x="1331912" y="333375"/>
            <a:ext cx="7812087" cy="865188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90000"/>
          </a:bodyPr>
          <a:lstStyle>
            <a:lvl1pPr defTabSz="850391">
              <a:defRPr sz="2604"/>
            </a:lvl1pPr>
          </a:lstStyle>
          <a:p>
            <a:r>
              <a:t>Приоритетный национальный проект «Образование» 01.01.2019 - 31.12.2024</a:t>
            </a:r>
          </a:p>
        </p:txBody>
      </p:sp>
      <p:grpSp>
        <p:nvGrpSpPr>
          <p:cNvPr id="101" name="Прямоугольник 8"/>
          <p:cNvGrpSpPr/>
          <p:nvPr/>
        </p:nvGrpSpPr>
        <p:grpSpPr>
          <a:xfrm>
            <a:off x="395288" y="1678305"/>
            <a:ext cx="1512888" cy="332741"/>
            <a:chOff x="0" y="0"/>
            <a:chExt cx="1512887" cy="332740"/>
          </a:xfrm>
        </p:grpSpPr>
        <p:sp>
          <p:nvSpPr>
            <p:cNvPr id="99" name="Прямоугольник"/>
            <p:cNvSpPr/>
            <p:nvPr/>
          </p:nvSpPr>
          <p:spPr>
            <a:xfrm>
              <a:off x="0" y="21907"/>
              <a:ext cx="1512888" cy="288926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образование"/>
            <p:cNvSpPr txBox="1"/>
            <p:nvPr/>
          </p:nvSpPr>
          <p:spPr>
            <a:xfrm>
              <a:off x="0" y="-1"/>
              <a:ext cx="1512888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t>образование</a:t>
              </a:r>
            </a:p>
          </p:txBody>
        </p:sp>
      </p:grpSp>
      <p:sp>
        <p:nvSpPr>
          <p:cNvPr id="103" name="TextBox 10"/>
          <p:cNvSpPr txBox="1"/>
          <p:nvPr/>
        </p:nvSpPr>
        <p:spPr>
          <a:xfrm>
            <a:off x="2051050" y="1268412"/>
            <a:ext cx="684212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ФП«Молодые</a:t>
            </a:r>
            <a:r>
              <a:rPr dirty="0"/>
              <a:t> </a:t>
            </a:r>
            <a:r>
              <a:rPr dirty="0" err="1"/>
              <a:t>профессионалы</a:t>
            </a:r>
            <a:r>
              <a:rPr dirty="0" smtClean="0"/>
              <a:t>»</a:t>
            </a:r>
            <a:endParaRPr dirty="0"/>
          </a:p>
        </p:txBody>
      </p:sp>
      <p:sp>
        <p:nvSpPr>
          <p:cNvPr id="104" name="TextBox 12"/>
          <p:cNvSpPr txBox="1"/>
          <p:nvPr/>
        </p:nvSpPr>
        <p:spPr>
          <a:xfrm>
            <a:off x="179511" y="2449036"/>
            <a:ext cx="2447926" cy="138499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 b="1" i="1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Модернизация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профессионального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образования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, в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т.ч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посредством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внедрения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адаптивных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практико-ориентированных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гибких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образовательных</a:t>
            </a:r>
            <a:r>
              <a:rPr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50000"/>
                  </a:schemeClr>
                </a:solidFill>
              </a:rPr>
              <a:t>программ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5" name="Прямая соединительная линия 14"/>
          <p:cNvSpPr/>
          <p:nvPr/>
        </p:nvSpPr>
        <p:spPr>
          <a:xfrm flipH="1">
            <a:off x="6084887" y="1916113"/>
            <a:ext cx="1" cy="3889376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8" name="Прямоугольник 16"/>
          <p:cNvGrpSpPr/>
          <p:nvPr/>
        </p:nvGrpSpPr>
        <p:grpSpPr>
          <a:xfrm>
            <a:off x="3276600" y="2492374"/>
            <a:ext cx="2447925" cy="649290"/>
            <a:chOff x="0" y="0"/>
            <a:chExt cx="2447925" cy="649288"/>
          </a:xfrm>
        </p:grpSpPr>
        <p:sp>
          <p:nvSpPr>
            <p:cNvPr id="106" name="Прямоугольник"/>
            <p:cNvSpPr/>
            <p:nvPr/>
          </p:nvSpPr>
          <p:spPr>
            <a:xfrm>
              <a:off x="0" y="-1"/>
              <a:ext cx="2447925" cy="649290"/>
            </a:xfrm>
            <a:prstGeom prst="rect">
              <a:avLst/>
            </a:prstGeom>
            <a:solidFill>
              <a:srgbClr val="C6D9F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Ориентация на стандарты движения Ворлдскиллс"/>
            <p:cNvSpPr txBox="1"/>
            <p:nvPr/>
          </p:nvSpPr>
          <p:spPr>
            <a:xfrm>
              <a:off x="0" y="75723"/>
              <a:ext cx="2447925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Ориентация на стандарты движения Ворлдскиллс </a:t>
              </a:r>
            </a:p>
          </p:txBody>
        </p:sp>
      </p:grpSp>
      <p:sp>
        <p:nvSpPr>
          <p:cNvPr id="109" name="TextBox 17"/>
          <p:cNvSpPr txBox="1"/>
          <p:nvPr/>
        </p:nvSpPr>
        <p:spPr>
          <a:xfrm>
            <a:off x="3635375" y="1989138"/>
            <a:ext cx="216058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Целевые показатели</a:t>
            </a:r>
          </a:p>
        </p:txBody>
      </p:sp>
      <p:sp>
        <p:nvSpPr>
          <p:cNvPr id="110" name="TextBox 18"/>
          <p:cNvSpPr txBox="1"/>
          <p:nvPr/>
        </p:nvSpPr>
        <p:spPr>
          <a:xfrm>
            <a:off x="7019925" y="1989138"/>
            <a:ext cx="129698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Результаты </a:t>
            </a:r>
          </a:p>
        </p:txBody>
      </p:sp>
      <p:pic>
        <p:nvPicPr>
          <p:cNvPr id="111" name="Рисунок 19" descr="Рисунок 1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1" y="3933056"/>
            <a:ext cx="2447130" cy="24342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Прямоугольник 20"/>
          <p:cNvGrpSpPr/>
          <p:nvPr/>
        </p:nvGrpSpPr>
        <p:grpSpPr>
          <a:xfrm>
            <a:off x="3132138" y="3429000"/>
            <a:ext cx="2592388" cy="720725"/>
            <a:chOff x="0" y="0"/>
            <a:chExt cx="2592387" cy="720725"/>
          </a:xfrm>
        </p:grpSpPr>
        <p:sp>
          <p:nvSpPr>
            <p:cNvPr id="112" name="Прямоугольник"/>
            <p:cNvSpPr/>
            <p:nvPr/>
          </p:nvSpPr>
          <p:spPr>
            <a:xfrm>
              <a:off x="-1" y="0"/>
              <a:ext cx="2592389" cy="720725"/>
            </a:xfrm>
            <a:prstGeom prst="rect">
              <a:avLst/>
            </a:prstGeom>
            <a:solidFill>
              <a:srgbClr val="C6D9F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" name="Создание мастерских по компетенциям"/>
            <p:cNvSpPr txBox="1"/>
            <p:nvPr/>
          </p:nvSpPr>
          <p:spPr>
            <a:xfrm>
              <a:off x="-1" y="111442"/>
              <a:ext cx="2592389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Создание мастерских по компетенциям </a:t>
              </a:r>
            </a:p>
          </p:txBody>
        </p:sp>
      </p:grpSp>
      <p:grpSp>
        <p:nvGrpSpPr>
          <p:cNvPr id="117" name="Прямоугольник 21"/>
          <p:cNvGrpSpPr/>
          <p:nvPr/>
        </p:nvGrpSpPr>
        <p:grpSpPr>
          <a:xfrm>
            <a:off x="3276599" y="4292600"/>
            <a:ext cx="2735265" cy="1223963"/>
            <a:chOff x="0" y="0"/>
            <a:chExt cx="2735263" cy="1223962"/>
          </a:xfrm>
        </p:grpSpPr>
        <p:sp>
          <p:nvSpPr>
            <p:cNvPr id="115" name="Прямоугольник"/>
            <p:cNvSpPr/>
            <p:nvPr/>
          </p:nvSpPr>
          <p:spPr>
            <a:xfrm>
              <a:off x="-1" y="0"/>
              <a:ext cx="2735265" cy="1223963"/>
            </a:xfrm>
            <a:prstGeom prst="rect">
              <a:avLst/>
            </a:prstGeom>
            <a:solidFill>
              <a:srgbClr val="C6D9F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  <a:endParaRPr/>
            </a:p>
          </p:txBody>
        </p:sp>
        <p:sp>
          <p:nvSpPr>
            <p:cNvPr id="116" name="Повышение квалификации преподавателей и мастеров по программам Союза Ворлдскиллс"/>
            <p:cNvSpPr txBox="1"/>
            <p:nvPr/>
          </p:nvSpPr>
          <p:spPr>
            <a:xfrm>
              <a:off x="-1" y="159861"/>
              <a:ext cx="2735265" cy="90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/>
              </a:lvl1pPr>
            </a:lstStyle>
            <a:p>
              <a:r>
                <a:t>Повышение квалификации преподавателей и мастеров по программам Союза Ворлдскиллс</a:t>
              </a:r>
            </a:p>
          </p:txBody>
        </p:sp>
      </p:grpSp>
      <p:pic>
        <p:nvPicPr>
          <p:cNvPr id="118" name="Рисунок 25" descr="Рисунок 2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084168" y="4509120"/>
            <a:ext cx="576065" cy="5760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Группа 26"/>
          <p:cNvGrpSpPr/>
          <p:nvPr/>
        </p:nvGrpSpPr>
        <p:grpSpPr>
          <a:xfrm>
            <a:off x="6732588" y="4434205"/>
            <a:ext cx="2411413" cy="1637983"/>
            <a:chOff x="0" y="0"/>
            <a:chExt cx="2411412" cy="1637982"/>
          </a:xfrm>
        </p:grpSpPr>
        <p:sp>
          <p:nvSpPr>
            <p:cNvPr id="119" name="Скругленный прямоугольник 27"/>
            <p:cNvSpPr/>
            <p:nvPr/>
          </p:nvSpPr>
          <p:spPr>
            <a:xfrm>
              <a:off x="0" y="147319"/>
              <a:ext cx="2411413" cy="698501"/>
            </a:xfrm>
            <a:prstGeom prst="roundRect">
              <a:avLst>
                <a:gd name="adj" fmla="val 16670"/>
              </a:avLst>
            </a:prstGeom>
            <a:solidFill>
              <a:srgbClr val="B3D9FF">
                <a:alpha val="49804"/>
              </a:srgbClr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20" name="Скругленный прямоугольник 4"/>
            <p:cNvSpPr txBox="1"/>
            <p:nvPr/>
          </p:nvSpPr>
          <p:spPr>
            <a:xfrm>
              <a:off x="71436" y="-1"/>
              <a:ext cx="2314575" cy="942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2239" tIns="142239" rIns="142239" bIns="142239" numCol="1" anchor="ctr">
              <a:spAutoFit/>
            </a:bodyPr>
            <a:lstStyle>
              <a:lvl1pPr defTabSz="889000">
                <a:lnSpc>
                  <a:spcPct val="90000"/>
                </a:lnSpc>
                <a:spcBef>
                  <a:spcPts val="500"/>
                </a:spcBef>
                <a:defRPr sz="1200">
                  <a:solidFill>
                    <a:srgbClr val="0F253F"/>
                  </a:solidFill>
                </a:defRPr>
              </a:lvl1pPr>
            </a:lstStyle>
            <a:p>
              <a:r>
                <a:t>10 тыс. педагогов и мастеров будут сертифицированы в качестве экспертов</a:t>
              </a:r>
            </a:p>
          </p:txBody>
        </p:sp>
        <p:sp>
          <p:nvSpPr>
            <p:cNvPr id="121" name="Скругленный прямоугольник 39"/>
            <p:cNvSpPr/>
            <p:nvPr/>
          </p:nvSpPr>
          <p:spPr>
            <a:xfrm>
              <a:off x="0" y="939482"/>
              <a:ext cx="2411413" cy="698501"/>
            </a:xfrm>
            <a:prstGeom prst="roundRect">
              <a:avLst>
                <a:gd name="adj" fmla="val 16670"/>
              </a:avLst>
            </a:prstGeom>
            <a:solidFill>
              <a:srgbClr val="B3D9FF">
                <a:alpha val="49804"/>
              </a:srgbClr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123" name="Рисунок 30" descr="Рисунок 30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156176" y="3429000"/>
            <a:ext cx="648073" cy="6480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" name="Группа 31"/>
          <p:cNvGrpSpPr/>
          <p:nvPr/>
        </p:nvGrpSpPr>
        <p:grpSpPr>
          <a:xfrm>
            <a:off x="6875463" y="2276475"/>
            <a:ext cx="2017713" cy="1152525"/>
            <a:chOff x="0" y="0"/>
            <a:chExt cx="2017711" cy="1152525"/>
          </a:xfrm>
        </p:grpSpPr>
        <p:sp>
          <p:nvSpPr>
            <p:cNvPr id="124" name="Скругленный прямоугольник 32"/>
            <p:cNvSpPr/>
            <p:nvPr/>
          </p:nvSpPr>
          <p:spPr>
            <a:xfrm>
              <a:off x="0" y="0"/>
              <a:ext cx="2017712" cy="1152525"/>
            </a:xfrm>
            <a:prstGeom prst="roundRect">
              <a:avLst>
                <a:gd name="adj" fmla="val 16670"/>
              </a:avLst>
            </a:prstGeom>
            <a:solidFill>
              <a:srgbClr val="B3D9FF">
                <a:alpha val="49804"/>
              </a:srgbClr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25" name="Скругленный прямоугольник 4"/>
            <p:cNvSpPr txBox="1"/>
            <p:nvPr/>
          </p:nvSpPr>
          <p:spPr>
            <a:xfrm>
              <a:off x="215900" y="172561"/>
              <a:ext cx="1801811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2239" tIns="142239" rIns="142239" bIns="142239" numCol="1" anchor="ctr">
              <a:spAutoFit/>
            </a:bodyPr>
            <a:lstStyle>
              <a:lvl1pPr defTabSz="889000">
                <a:lnSpc>
                  <a:spcPct val="90000"/>
                </a:lnSpc>
                <a:spcBef>
                  <a:spcPts val="500"/>
                </a:spcBef>
                <a:defRPr sz="1400">
                  <a:solidFill>
                    <a:srgbClr val="0F253F"/>
                  </a:solidFill>
                </a:defRPr>
              </a:lvl1pPr>
            </a:lstStyle>
            <a:p>
              <a:r>
                <a:t>5 тыс. мастерских с современной МТБ</a:t>
              </a:r>
            </a:p>
          </p:txBody>
        </p:sp>
      </p:grpSp>
      <p:grpSp>
        <p:nvGrpSpPr>
          <p:cNvPr id="129" name="Группа 34"/>
          <p:cNvGrpSpPr/>
          <p:nvPr/>
        </p:nvGrpSpPr>
        <p:grpSpPr>
          <a:xfrm>
            <a:off x="6804025" y="3517424"/>
            <a:ext cx="2339975" cy="942341"/>
            <a:chOff x="0" y="0"/>
            <a:chExt cx="2339975" cy="942339"/>
          </a:xfrm>
        </p:grpSpPr>
        <p:sp>
          <p:nvSpPr>
            <p:cNvPr id="127" name="Скругленный прямоугольник 35"/>
            <p:cNvSpPr/>
            <p:nvPr/>
          </p:nvSpPr>
          <p:spPr>
            <a:xfrm>
              <a:off x="0" y="56038"/>
              <a:ext cx="2339975" cy="863601"/>
            </a:xfrm>
            <a:prstGeom prst="roundRect">
              <a:avLst>
                <a:gd name="adj" fmla="val 16670"/>
              </a:avLst>
            </a:prstGeom>
            <a:solidFill>
              <a:srgbClr val="B3D9FF">
                <a:alpha val="49804"/>
              </a:srgbClr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28" name="Скругленный прямоугольник 4"/>
            <p:cNvSpPr txBox="1"/>
            <p:nvPr/>
          </p:nvSpPr>
          <p:spPr>
            <a:xfrm>
              <a:off x="23813" y="0"/>
              <a:ext cx="2316162" cy="942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142239" tIns="142239" rIns="142239" bIns="142239" numCol="1" anchor="ctr">
              <a:spAutoFit/>
            </a:bodyPr>
            <a:lstStyle>
              <a:lvl1pPr defTabSz="889000">
                <a:lnSpc>
                  <a:spcPct val="90000"/>
                </a:lnSpc>
                <a:spcBef>
                  <a:spcPts val="500"/>
                </a:spcBef>
                <a:defRPr sz="1200">
                  <a:solidFill>
                    <a:srgbClr val="0F253F"/>
                  </a:solidFill>
                </a:defRPr>
              </a:lvl1pPr>
            </a:lstStyle>
            <a:p>
              <a:r>
                <a:t>35 тыс. педагогов и мастеров повысят квалификацию по программам Ворлдскиллс</a:t>
              </a:r>
            </a:p>
          </p:txBody>
        </p:sp>
      </p:grpSp>
      <p:pic>
        <p:nvPicPr>
          <p:cNvPr id="130" name="Рисунок 4" descr="Рисунок 4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011862" y="2276475"/>
            <a:ext cx="1081088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Рисунок 27" descr="Рисунок 27"/>
          <p:cNvPicPr>
            <a:picLocks noChangeAspect="1"/>
          </p:cNvPicPr>
          <p:nvPr/>
        </p:nvPicPr>
        <p:blipFill>
          <a:blip r:embed="rId7" cstate="print">
            <a:extLst/>
          </a:blip>
          <a:srcRect l="16348" r="15012"/>
          <a:stretch>
            <a:fillRect/>
          </a:stretch>
        </p:blipFill>
        <p:spPr>
          <a:xfrm>
            <a:off x="6084887" y="5300662"/>
            <a:ext cx="588963" cy="698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40"/>
          <p:cNvSpPr txBox="1"/>
          <p:nvPr/>
        </p:nvSpPr>
        <p:spPr>
          <a:xfrm>
            <a:off x="6804025" y="5516562"/>
            <a:ext cx="2339975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F253F"/>
                </a:solidFill>
              </a:defRPr>
            </a:pPr>
            <a:r>
              <a:t>50 % ПОО проводят ГИА в форме 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>
              <a:defRPr sz="1200">
                <a:solidFill>
                  <a:srgbClr val="0F253F"/>
                </a:solidFill>
              </a:defRPr>
            </a:pPr>
            <a:r>
              <a:t>демонстрационного экзамена</a:t>
            </a:r>
          </a:p>
        </p:txBody>
      </p:sp>
      <p:pic>
        <p:nvPicPr>
          <p:cNvPr id="38" name="Рисунок 37" descr="http://togou12.68edu.ru/images/foto/db94c85e22ed15843439624af4fb6d34_XL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333375"/>
            <a:ext cx="1908177" cy="11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:wip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 53"/>
          <p:cNvSpPr/>
          <p:nvPr/>
        </p:nvSpPr>
        <p:spPr>
          <a:xfrm>
            <a:off x="0" y="5373687"/>
            <a:ext cx="9144000" cy="14843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Заголовок 1"/>
          <p:cNvSpPr txBox="1">
            <a:spLocks noGrp="1"/>
          </p:cNvSpPr>
          <p:nvPr>
            <p:ph type="title"/>
          </p:nvPr>
        </p:nvSpPr>
        <p:spPr>
          <a:xfrm>
            <a:off x="1476375" y="476250"/>
            <a:ext cx="7667625" cy="865188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>
            <a:lvl1pPr defTabSz="850391">
              <a:defRPr sz="2604"/>
            </a:lvl1pPr>
          </a:lstStyle>
          <a:p>
            <a:r>
              <a:rPr sz="2400" dirty="0" err="1"/>
              <a:t>Развитие</a:t>
            </a:r>
            <a:r>
              <a:rPr sz="2400" dirty="0"/>
              <a:t> </a:t>
            </a:r>
            <a:r>
              <a:rPr sz="2400" dirty="0" err="1"/>
              <a:t>материально-технической</a:t>
            </a:r>
            <a:r>
              <a:rPr sz="2400" dirty="0"/>
              <a:t> </a:t>
            </a:r>
            <a:r>
              <a:rPr sz="2400" dirty="0" err="1"/>
              <a:t>базы</a:t>
            </a:r>
            <a:r>
              <a:rPr sz="2400" dirty="0"/>
              <a:t> </a:t>
            </a:r>
            <a:r>
              <a:rPr sz="2400" dirty="0" err="1"/>
              <a:t>колледжа</a:t>
            </a:r>
            <a:endParaRPr sz="2400" dirty="0"/>
          </a:p>
        </p:txBody>
      </p:sp>
      <p:sp>
        <p:nvSpPr>
          <p:cNvPr id="140" name="TextBox 10"/>
          <p:cNvSpPr txBox="1"/>
          <p:nvPr/>
        </p:nvSpPr>
        <p:spPr>
          <a:xfrm>
            <a:off x="3132138" y="1412875"/>
            <a:ext cx="2808288" cy="47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Показатели</a:t>
            </a:r>
            <a:r>
              <a:rPr dirty="0"/>
              <a:t> </a:t>
            </a:r>
            <a:r>
              <a:rPr dirty="0" err="1"/>
              <a:t>результативности</a:t>
            </a:r>
            <a:r>
              <a:rPr dirty="0"/>
              <a:t> </a:t>
            </a:r>
            <a:r>
              <a:rPr dirty="0" err="1"/>
              <a:t>проектов</a:t>
            </a:r>
            <a:endParaRPr dirty="0"/>
          </a:p>
        </p:txBody>
      </p:sp>
      <p:sp>
        <p:nvSpPr>
          <p:cNvPr id="141" name="TextBox 10"/>
          <p:cNvSpPr txBox="1"/>
          <p:nvPr/>
        </p:nvSpPr>
        <p:spPr>
          <a:xfrm>
            <a:off x="539750" y="1341437"/>
            <a:ext cx="2016125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Получение грантов из федерального бюджета </a:t>
            </a:r>
          </a:p>
        </p:txBody>
      </p:sp>
      <p:sp>
        <p:nvSpPr>
          <p:cNvPr id="142" name="TextBox 10"/>
          <p:cNvSpPr txBox="1"/>
          <p:nvPr/>
        </p:nvSpPr>
        <p:spPr>
          <a:xfrm>
            <a:off x="6659563" y="1412875"/>
            <a:ext cx="2016126" cy="47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Опыт реализации проектов</a:t>
            </a:r>
          </a:p>
        </p:txBody>
      </p:sp>
      <p:sp>
        <p:nvSpPr>
          <p:cNvPr id="143" name="Скругленная прямоугольная выноска 43"/>
          <p:cNvSpPr/>
          <p:nvPr/>
        </p:nvSpPr>
        <p:spPr>
          <a:xfrm rot="16200000">
            <a:off x="948928" y="1291034"/>
            <a:ext cx="1296989" cy="2836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46"/>
                </a:moveTo>
                <a:cubicBezTo>
                  <a:pt x="0" y="737"/>
                  <a:pt x="1612" y="0"/>
                  <a:pt x="3600" y="0"/>
                </a:cubicBezTo>
                <a:lnTo>
                  <a:pt x="3600" y="0"/>
                </a:lnTo>
                <a:lnTo>
                  <a:pt x="18000" y="0"/>
                </a:lnTo>
                <a:cubicBezTo>
                  <a:pt x="19988" y="0"/>
                  <a:pt x="21600" y="737"/>
                  <a:pt x="21600" y="1646"/>
                </a:cubicBezTo>
                <a:lnTo>
                  <a:pt x="21600" y="17554"/>
                </a:lnTo>
                <a:cubicBezTo>
                  <a:pt x="21600" y="18463"/>
                  <a:pt x="19988" y="19200"/>
                  <a:pt x="18000" y="19200"/>
                </a:cubicBezTo>
                <a:lnTo>
                  <a:pt x="9000" y="19200"/>
                </a:lnTo>
                <a:lnTo>
                  <a:pt x="6300" y="21600"/>
                </a:lnTo>
                <a:lnTo>
                  <a:pt x="3600" y="19200"/>
                </a:lnTo>
                <a:lnTo>
                  <a:pt x="3600" y="19200"/>
                </a:lnTo>
                <a:cubicBezTo>
                  <a:pt x="1612" y="19200"/>
                  <a:pt x="0" y="18463"/>
                  <a:pt x="0" y="17554"/>
                </a:cubicBezTo>
                <a:lnTo>
                  <a:pt x="0" y="11200"/>
                </a:lnTo>
                <a:close/>
              </a:path>
            </a:pathLst>
          </a:custGeom>
          <a:solidFill>
            <a:srgbClr val="95B3D7"/>
          </a:solidFill>
          <a:ln w="25400">
            <a:solidFill>
              <a:srgbClr val="0F253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Прямоугольник 31"/>
          <p:cNvSpPr txBox="1"/>
          <p:nvPr/>
        </p:nvSpPr>
        <p:spPr>
          <a:xfrm>
            <a:off x="323849" y="2133600"/>
            <a:ext cx="2376490" cy="123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«Обновление и </a:t>
            </a:r>
          </a:p>
          <a:p>
            <a:pPr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модернизация МТБ профессиональных образовательных организаций»</a:t>
            </a:r>
          </a:p>
          <a:p>
            <a:pPr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2018 г.</a:t>
            </a:r>
          </a:p>
        </p:txBody>
      </p:sp>
      <p:sp>
        <p:nvSpPr>
          <p:cNvPr id="145" name="Скругленная прямоугольная выноска 44"/>
          <p:cNvSpPr/>
          <p:nvPr/>
        </p:nvSpPr>
        <p:spPr>
          <a:xfrm rot="16200000">
            <a:off x="625078" y="2983309"/>
            <a:ext cx="1944689" cy="2836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469"/>
                </a:moveTo>
                <a:cubicBezTo>
                  <a:pt x="0" y="1105"/>
                  <a:pt x="1612" y="0"/>
                  <a:pt x="3600" y="0"/>
                </a:cubicBezTo>
                <a:lnTo>
                  <a:pt x="3600" y="0"/>
                </a:lnTo>
                <a:lnTo>
                  <a:pt x="18000" y="0"/>
                </a:lnTo>
                <a:cubicBezTo>
                  <a:pt x="19988" y="0"/>
                  <a:pt x="21600" y="1105"/>
                  <a:pt x="21600" y="2469"/>
                </a:cubicBezTo>
                <a:lnTo>
                  <a:pt x="21600" y="16731"/>
                </a:lnTo>
                <a:cubicBezTo>
                  <a:pt x="21600" y="18095"/>
                  <a:pt x="19988" y="19200"/>
                  <a:pt x="18000" y="19200"/>
                </a:cubicBezTo>
                <a:lnTo>
                  <a:pt x="9000" y="19200"/>
                </a:lnTo>
                <a:lnTo>
                  <a:pt x="6300" y="21600"/>
                </a:lnTo>
                <a:lnTo>
                  <a:pt x="3600" y="19200"/>
                </a:lnTo>
                <a:lnTo>
                  <a:pt x="3600" y="19200"/>
                </a:lnTo>
                <a:cubicBezTo>
                  <a:pt x="1612" y="19200"/>
                  <a:pt x="0" y="18095"/>
                  <a:pt x="0" y="16731"/>
                </a:cubicBezTo>
                <a:lnTo>
                  <a:pt x="0" y="11200"/>
                </a:lnTo>
                <a:close/>
              </a:path>
            </a:pathLst>
          </a:custGeom>
          <a:solidFill>
            <a:srgbClr val="95B3D7"/>
          </a:solidFill>
          <a:ln w="25400">
            <a:solidFill>
              <a:srgbClr val="0F253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Прямоугольник 29"/>
          <p:cNvSpPr txBox="1"/>
          <p:nvPr/>
        </p:nvSpPr>
        <p:spPr>
          <a:xfrm>
            <a:off x="323849" y="3573462"/>
            <a:ext cx="2376490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«Государственная поддержка профессиональных образовательных организаций в целях обеспечения соответствия их МТБ современным требованиям» </a:t>
            </a:r>
          </a:p>
          <a:p>
            <a:pPr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2019 г.</a:t>
            </a:r>
          </a:p>
        </p:txBody>
      </p:sp>
      <p:sp>
        <p:nvSpPr>
          <p:cNvPr id="147" name="Равнобедренный треугольник 45"/>
          <p:cNvSpPr/>
          <p:nvPr/>
        </p:nvSpPr>
        <p:spPr>
          <a:xfrm rot="5400000">
            <a:off x="4802187" y="3848100"/>
            <a:ext cx="3284538" cy="273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12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C6D9F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Скругленная прямоугольная выноска 46"/>
          <p:cNvSpPr/>
          <p:nvPr/>
        </p:nvSpPr>
        <p:spPr>
          <a:xfrm rot="5400000" flipH="1">
            <a:off x="6862365" y="1110853"/>
            <a:ext cx="1225551" cy="2836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56"/>
                </a:moveTo>
                <a:cubicBezTo>
                  <a:pt x="0" y="697"/>
                  <a:pt x="1612" y="0"/>
                  <a:pt x="3600" y="0"/>
                </a:cubicBezTo>
                <a:lnTo>
                  <a:pt x="3600" y="0"/>
                </a:lnTo>
                <a:lnTo>
                  <a:pt x="18000" y="0"/>
                </a:lnTo>
                <a:cubicBezTo>
                  <a:pt x="19988" y="0"/>
                  <a:pt x="21600" y="697"/>
                  <a:pt x="21600" y="1556"/>
                </a:cubicBezTo>
                <a:lnTo>
                  <a:pt x="21600" y="17644"/>
                </a:lnTo>
                <a:cubicBezTo>
                  <a:pt x="21600" y="18503"/>
                  <a:pt x="19988" y="19200"/>
                  <a:pt x="18000" y="19200"/>
                </a:cubicBezTo>
                <a:lnTo>
                  <a:pt x="9000" y="19200"/>
                </a:lnTo>
                <a:lnTo>
                  <a:pt x="6300" y="21600"/>
                </a:lnTo>
                <a:lnTo>
                  <a:pt x="3600" y="19200"/>
                </a:lnTo>
                <a:lnTo>
                  <a:pt x="3600" y="19200"/>
                </a:lnTo>
                <a:cubicBezTo>
                  <a:pt x="1612" y="19200"/>
                  <a:pt x="0" y="18503"/>
                  <a:pt x="0" y="17644"/>
                </a:cubicBezTo>
                <a:lnTo>
                  <a:pt x="0" y="11200"/>
                </a:lnTo>
                <a:close/>
              </a:path>
            </a:pathLst>
          </a:custGeom>
          <a:solidFill>
            <a:srgbClr val="95B3D7"/>
          </a:solidFill>
          <a:ln w="25400">
            <a:solidFill>
              <a:srgbClr val="0F253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Скругленная прямоугольная выноска 47"/>
          <p:cNvSpPr/>
          <p:nvPr/>
        </p:nvSpPr>
        <p:spPr>
          <a:xfrm rot="5400000" flipH="1">
            <a:off x="7187008" y="2299097"/>
            <a:ext cx="576264" cy="2836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32"/>
                </a:moveTo>
                <a:cubicBezTo>
                  <a:pt x="0" y="328"/>
                  <a:pt x="1612" y="0"/>
                  <a:pt x="3600" y="0"/>
                </a:cubicBezTo>
                <a:lnTo>
                  <a:pt x="3600" y="0"/>
                </a:lnTo>
                <a:lnTo>
                  <a:pt x="18000" y="0"/>
                </a:lnTo>
                <a:cubicBezTo>
                  <a:pt x="19988" y="0"/>
                  <a:pt x="21600" y="328"/>
                  <a:pt x="21600" y="732"/>
                </a:cubicBezTo>
                <a:lnTo>
                  <a:pt x="21600" y="18468"/>
                </a:lnTo>
                <a:cubicBezTo>
                  <a:pt x="21600" y="18872"/>
                  <a:pt x="19988" y="19200"/>
                  <a:pt x="18000" y="19200"/>
                </a:cubicBezTo>
                <a:lnTo>
                  <a:pt x="9000" y="19200"/>
                </a:lnTo>
                <a:lnTo>
                  <a:pt x="6300" y="21600"/>
                </a:lnTo>
                <a:lnTo>
                  <a:pt x="3600" y="19200"/>
                </a:lnTo>
                <a:lnTo>
                  <a:pt x="3600" y="19200"/>
                </a:lnTo>
                <a:cubicBezTo>
                  <a:pt x="1612" y="19200"/>
                  <a:pt x="0" y="18872"/>
                  <a:pt x="0" y="18468"/>
                </a:cubicBezTo>
                <a:lnTo>
                  <a:pt x="0" y="11200"/>
                </a:lnTo>
                <a:close/>
              </a:path>
            </a:pathLst>
          </a:custGeom>
          <a:solidFill>
            <a:srgbClr val="95B3D7"/>
          </a:solidFill>
          <a:ln w="25400">
            <a:solidFill>
              <a:srgbClr val="0F253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TextBox 49"/>
          <p:cNvSpPr txBox="1"/>
          <p:nvPr/>
        </p:nvSpPr>
        <p:spPr>
          <a:xfrm>
            <a:off x="6516688" y="1989138"/>
            <a:ext cx="2376487" cy="104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Педагогические кадры XXI века: </a:t>
            </a:r>
          </a:p>
          <a:p>
            <a:pPr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инфраструктурные и технологические </a:t>
            </a:r>
          </a:p>
          <a:p>
            <a:pPr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t>решения</a:t>
            </a:r>
          </a:p>
        </p:txBody>
      </p:sp>
      <p:sp>
        <p:nvSpPr>
          <p:cNvPr id="151" name="TextBox 50"/>
          <p:cNvSpPr txBox="1"/>
          <p:nvPr/>
        </p:nvSpPr>
        <p:spPr>
          <a:xfrm>
            <a:off x="6516688" y="3508057"/>
            <a:ext cx="215900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dirty="0" err="1"/>
              <a:t>Педагогическая</a:t>
            </a:r>
            <a:r>
              <a:rPr dirty="0"/>
              <a:t> </a:t>
            </a:r>
            <a:r>
              <a:rPr dirty="0" err="1"/>
              <a:t>мастерская</a:t>
            </a:r>
            <a:endParaRPr dirty="0"/>
          </a:p>
        </p:txBody>
      </p:sp>
      <p:grpSp>
        <p:nvGrpSpPr>
          <p:cNvPr id="154" name="Скругленный прямоугольник 54"/>
          <p:cNvGrpSpPr/>
          <p:nvPr/>
        </p:nvGrpSpPr>
        <p:grpSpPr>
          <a:xfrm>
            <a:off x="3203575" y="2060575"/>
            <a:ext cx="2736850" cy="360364"/>
            <a:chOff x="0" y="0"/>
            <a:chExt cx="2736850" cy="360363"/>
          </a:xfrm>
        </p:grpSpPr>
        <p:sp>
          <p:nvSpPr>
            <p:cNvPr id="152" name="Закругленный прямоугольник"/>
            <p:cNvSpPr/>
            <p:nvPr/>
          </p:nvSpPr>
          <p:spPr>
            <a:xfrm>
              <a:off x="0" y="0"/>
              <a:ext cx="2736850" cy="36036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3" name="Количество АРМ обучающихся -137"/>
            <p:cNvSpPr txBox="1"/>
            <p:nvPr/>
          </p:nvSpPr>
          <p:spPr>
            <a:xfrm>
              <a:off x="17590" y="45561"/>
              <a:ext cx="2701670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Количество АРМ обучающихся -137</a:t>
              </a:r>
            </a:p>
          </p:txBody>
        </p:sp>
      </p:grpSp>
      <p:grpSp>
        <p:nvGrpSpPr>
          <p:cNvPr id="157" name="Скругленный прямоугольник 55"/>
          <p:cNvGrpSpPr/>
          <p:nvPr/>
        </p:nvGrpSpPr>
        <p:grpSpPr>
          <a:xfrm>
            <a:off x="3203575" y="2449036"/>
            <a:ext cx="2736850" cy="447041"/>
            <a:chOff x="0" y="0"/>
            <a:chExt cx="2736850" cy="447040"/>
          </a:xfrm>
        </p:grpSpPr>
        <p:sp>
          <p:nvSpPr>
            <p:cNvPr id="155" name="Закругленный прямоугольник"/>
            <p:cNvSpPr/>
            <p:nvPr/>
          </p:nvSpPr>
          <p:spPr>
            <a:xfrm>
              <a:off x="0" y="43338"/>
              <a:ext cx="2736850" cy="36036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Количество единиц современного оборудования -90"/>
            <p:cNvSpPr txBox="1"/>
            <p:nvPr/>
          </p:nvSpPr>
          <p:spPr>
            <a:xfrm>
              <a:off x="17590" y="0"/>
              <a:ext cx="270167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Количество единиц современного оборудования -90</a:t>
              </a:r>
            </a:p>
          </p:txBody>
        </p:sp>
      </p:grpSp>
      <p:grpSp>
        <p:nvGrpSpPr>
          <p:cNvPr id="160" name="Скругленный прямоугольник 56"/>
          <p:cNvGrpSpPr/>
          <p:nvPr/>
        </p:nvGrpSpPr>
        <p:grpSpPr>
          <a:xfrm>
            <a:off x="3203575" y="2953861"/>
            <a:ext cx="2736850" cy="447041"/>
            <a:chOff x="0" y="0"/>
            <a:chExt cx="2736850" cy="447040"/>
          </a:xfrm>
        </p:grpSpPr>
        <p:sp>
          <p:nvSpPr>
            <p:cNvPr id="158" name="Закругленный прямоугольник"/>
            <p:cNvSpPr/>
            <p:nvPr/>
          </p:nvSpPr>
          <p:spPr>
            <a:xfrm>
              <a:off x="0" y="43338"/>
              <a:ext cx="2736850" cy="36036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9" name="Количество аккредитованных ЦПДЭ -2"/>
            <p:cNvSpPr txBox="1"/>
            <p:nvPr/>
          </p:nvSpPr>
          <p:spPr>
            <a:xfrm>
              <a:off x="17590" y="0"/>
              <a:ext cx="270167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Количество аккредитованных ЦПДЭ -2</a:t>
              </a:r>
            </a:p>
          </p:txBody>
        </p:sp>
      </p:grpSp>
      <p:sp>
        <p:nvSpPr>
          <p:cNvPr id="161" name="TextBox 10"/>
          <p:cNvSpPr txBox="1"/>
          <p:nvPr/>
        </p:nvSpPr>
        <p:spPr>
          <a:xfrm>
            <a:off x="6227762" y="4076700"/>
            <a:ext cx="2592388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1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Новые возможности подготовки специалистов</a:t>
            </a:r>
          </a:p>
        </p:txBody>
      </p:sp>
      <p:grpSp>
        <p:nvGrpSpPr>
          <p:cNvPr id="164" name="Скругленный прямоугольник 58"/>
          <p:cNvGrpSpPr/>
          <p:nvPr/>
        </p:nvGrpSpPr>
        <p:grpSpPr>
          <a:xfrm>
            <a:off x="6011862" y="4538186"/>
            <a:ext cx="2881313" cy="447041"/>
            <a:chOff x="0" y="0"/>
            <a:chExt cx="2881311" cy="447040"/>
          </a:xfrm>
        </p:grpSpPr>
        <p:sp>
          <p:nvSpPr>
            <p:cNvPr id="162" name="Закругленный прямоугольник"/>
            <p:cNvSpPr/>
            <p:nvPr/>
          </p:nvSpPr>
          <p:spPr>
            <a:xfrm>
              <a:off x="0" y="43338"/>
              <a:ext cx="2881312" cy="36036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" name="Усиление практической направленности подготовки"/>
            <p:cNvSpPr txBox="1"/>
            <p:nvPr/>
          </p:nvSpPr>
          <p:spPr>
            <a:xfrm>
              <a:off x="17591" y="0"/>
              <a:ext cx="284613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/>
              </a:lvl1pPr>
            </a:lstStyle>
            <a:p>
              <a:r>
                <a:t>Усиление практической направленности подготовки </a:t>
              </a:r>
            </a:p>
          </p:txBody>
        </p:sp>
      </p:grpSp>
      <p:grpSp>
        <p:nvGrpSpPr>
          <p:cNvPr id="167" name="Скругленный прямоугольник 59"/>
          <p:cNvGrpSpPr/>
          <p:nvPr/>
        </p:nvGrpSpPr>
        <p:grpSpPr>
          <a:xfrm>
            <a:off x="6011862" y="5041424"/>
            <a:ext cx="2881313" cy="447041"/>
            <a:chOff x="0" y="0"/>
            <a:chExt cx="2881311" cy="447040"/>
          </a:xfrm>
        </p:grpSpPr>
        <p:sp>
          <p:nvSpPr>
            <p:cNvPr id="165" name="Закругленный прямоугольник"/>
            <p:cNvSpPr/>
            <p:nvPr/>
          </p:nvSpPr>
          <p:spPr>
            <a:xfrm>
              <a:off x="0" y="43338"/>
              <a:ext cx="2881312" cy="360363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6" name="Выход на лучшие отечественные и зарубежные практики"/>
            <p:cNvSpPr txBox="1"/>
            <p:nvPr/>
          </p:nvSpPr>
          <p:spPr>
            <a:xfrm>
              <a:off x="17591" y="-1"/>
              <a:ext cx="284613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200"/>
              </a:lvl1pPr>
            </a:lstStyle>
            <a:p>
              <a:r>
                <a:t>Выход на лучшие отечественные и зарубежные практики </a:t>
              </a:r>
            </a:p>
          </p:txBody>
        </p:sp>
      </p:grpSp>
      <p:grpSp>
        <p:nvGrpSpPr>
          <p:cNvPr id="170" name="Скругленный прямоугольник 60"/>
          <p:cNvGrpSpPr/>
          <p:nvPr/>
        </p:nvGrpSpPr>
        <p:grpSpPr>
          <a:xfrm>
            <a:off x="6011862" y="5589587"/>
            <a:ext cx="2881313" cy="360363"/>
            <a:chOff x="0" y="0"/>
            <a:chExt cx="2881311" cy="360361"/>
          </a:xfrm>
        </p:grpSpPr>
        <p:sp>
          <p:nvSpPr>
            <p:cNvPr id="168" name="Закругленный прямоугольник"/>
            <p:cNvSpPr/>
            <p:nvPr/>
          </p:nvSpPr>
          <p:spPr>
            <a:xfrm>
              <a:off x="0" y="0"/>
              <a:ext cx="2881312" cy="3603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9" name="Развитие сетевой формы обучения"/>
            <p:cNvSpPr txBox="1"/>
            <p:nvPr/>
          </p:nvSpPr>
          <p:spPr>
            <a:xfrm>
              <a:off x="17591" y="45560"/>
              <a:ext cx="2846130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200"/>
              </a:lvl1pPr>
            </a:lstStyle>
            <a:p>
              <a:r>
                <a:t>Развитие сетевой формы обучения </a:t>
              </a:r>
            </a:p>
          </p:txBody>
        </p:sp>
      </p:grpSp>
      <p:grpSp>
        <p:nvGrpSpPr>
          <p:cNvPr id="173" name="Скругленный прямоугольник 61"/>
          <p:cNvGrpSpPr/>
          <p:nvPr/>
        </p:nvGrpSpPr>
        <p:grpSpPr>
          <a:xfrm>
            <a:off x="6011862" y="6049486"/>
            <a:ext cx="2881313" cy="447041"/>
            <a:chOff x="0" y="0"/>
            <a:chExt cx="2881311" cy="447040"/>
          </a:xfrm>
        </p:grpSpPr>
        <p:sp>
          <p:nvSpPr>
            <p:cNvPr id="171" name="Закругленный прямоугольник"/>
            <p:cNvSpPr/>
            <p:nvPr/>
          </p:nvSpPr>
          <p:spPr>
            <a:xfrm>
              <a:off x="0" y="43338"/>
              <a:ext cx="2881312" cy="36036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" name="Повышение уровня профессиональной компетентности преподавателей"/>
            <p:cNvSpPr txBox="1"/>
            <p:nvPr/>
          </p:nvSpPr>
          <p:spPr>
            <a:xfrm>
              <a:off x="17591" y="0"/>
              <a:ext cx="284613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200"/>
              </a:lvl1pPr>
            </a:lstStyle>
            <a:p>
              <a:r>
                <a:t>Повышение уровня профессиональной компетентности преподавателей</a:t>
              </a:r>
            </a:p>
          </p:txBody>
        </p:sp>
      </p:grpSp>
      <p:pic>
        <p:nvPicPr>
          <p:cNvPr id="174" name="Рисунок 62" descr="Рисунок 62"/>
          <p:cNvPicPr>
            <a:picLocks noChangeAspect="1"/>
          </p:cNvPicPr>
          <p:nvPr/>
        </p:nvPicPr>
        <p:blipFill>
          <a:blip r:embed="rId2" cstate="print">
            <a:extLst/>
          </a:blip>
          <a:srcRect l="18134" t="32554" r="70213" b="13409"/>
          <a:stretch>
            <a:fillRect/>
          </a:stretch>
        </p:blipFill>
        <p:spPr>
          <a:xfrm>
            <a:off x="3203574" y="3716337"/>
            <a:ext cx="1800226" cy="3025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Box 10"/>
          <p:cNvSpPr txBox="1"/>
          <p:nvPr/>
        </p:nvSpPr>
        <p:spPr>
          <a:xfrm>
            <a:off x="3348037" y="3500437"/>
            <a:ext cx="2016126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 b="1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Учебные мастерские</a:t>
            </a:r>
          </a:p>
        </p:txBody>
      </p:sp>
      <p:pic>
        <p:nvPicPr>
          <p:cNvPr id="176" name="Рисунок 27" descr="Рисунок 27"/>
          <p:cNvPicPr>
            <a:picLocks noChangeAspect="1"/>
          </p:cNvPicPr>
          <p:nvPr/>
        </p:nvPicPr>
        <p:blipFill>
          <a:blip r:embed="rId3" cstate="print">
            <a:extLst/>
          </a:blip>
          <a:srcRect l="36179" t="23573" r="17019" b="15970"/>
          <a:stretch>
            <a:fillRect/>
          </a:stretch>
        </p:blipFill>
        <p:spPr>
          <a:xfrm>
            <a:off x="539750" y="5445125"/>
            <a:ext cx="2303464" cy="1412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Рисунок 44" descr="http://togou12.68edu.ru/images/foto/db94c85e22ed15843439624af4fb6d34_X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28800" cy="115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:wip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3"/>
          <p:cNvSpPr/>
          <p:nvPr/>
        </p:nvSpPr>
        <p:spPr>
          <a:xfrm>
            <a:off x="0" y="439947"/>
            <a:ext cx="9144000" cy="9776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Содержимое 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</a:pPr>
            <a:endParaRPr/>
          </a:p>
        </p:txBody>
      </p:sp>
      <p:sp>
        <p:nvSpPr>
          <p:cNvPr id="179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Преподавание в младших классах</a:t>
            </a:r>
          </a:p>
        </p:txBody>
      </p:sp>
      <p:pic>
        <p:nvPicPr>
          <p:cNvPr id="180" name="Рисунок 3" descr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rcRect l="12672" r="12754"/>
          <a:stretch>
            <a:fillRect/>
          </a:stretch>
        </p:blipFill>
        <p:spPr>
          <a:xfrm>
            <a:off x="467543" y="1196751"/>
            <a:ext cx="8208913" cy="525658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Прямоугольник 5"/>
          <p:cNvSpPr/>
          <p:nvPr/>
        </p:nvSpPr>
        <p:spPr>
          <a:xfrm>
            <a:off x="6438900" y="6137269"/>
            <a:ext cx="2000250" cy="24621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ПРОЕКТ ЗАСТРОЙКИ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:wip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3"/>
          <p:cNvSpPr/>
          <p:nvPr/>
        </p:nvSpPr>
        <p:spPr>
          <a:xfrm>
            <a:off x="0" y="526210"/>
            <a:ext cx="9144000" cy="8914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dirty="0" err="1"/>
              <a:t>Физическая</a:t>
            </a:r>
            <a:r>
              <a:rPr dirty="0"/>
              <a:t> </a:t>
            </a:r>
            <a:r>
              <a:rPr dirty="0" err="1"/>
              <a:t>культура</a:t>
            </a:r>
            <a:r>
              <a:rPr dirty="0"/>
              <a:t>, </a:t>
            </a:r>
            <a:r>
              <a:rPr dirty="0" err="1"/>
              <a:t>спорт</a:t>
            </a:r>
            <a:r>
              <a:rPr dirty="0"/>
              <a:t> и </a:t>
            </a:r>
            <a:r>
              <a:rPr dirty="0" err="1"/>
              <a:t>фитнес</a:t>
            </a:r>
            <a:endParaRPr dirty="0"/>
          </a:p>
        </p:txBody>
      </p:sp>
      <p:pic>
        <p:nvPicPr>
          <p:cNvPr id="183" name="Содержимое 4" descr="Содержимое 4"/>
          <p:cNvPicPr>
            <a:picLocks noChangeAspect="1"/>
          </p:cNvPicPr>
          <p:nvPr/>
        </p:nvPicPr>
        <p:blipFill>
          <a:blip r:embed="rId2" cstate="print">
            <a:extLst/>
          </a:blip>
          <a:srcRect l="12861" r="12404"/>
          <a:stretch>
            <a:fillRect/>
          </a:stretch>
        </p:blipFill>
        <p:spPr>
          <a:xfrm>
            <a:off x="467543" y="1196751"/>
            <a:ext cx="8208914" cy="52564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734175" y="6176213"/>
            <a:ext cx="1762125" cy="253914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ПРОЕКТ ЗАСТРОЙКИ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:wip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3"/>
          <p:cNvSpPr/>
          <p:nvPr/>
        </p:nvSpPr>
        <p:spPr>
          <a:xfrm>
            <a:off x="0" y="526602"/>
            <a:ext cx="9144000" cy="14843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 err="1"/>
              <a:t>Преподавание</a:t>
            </a:r>
            <a:r>
              <a:rPr sz="2400" dirty="0"/>
              <a:t> </a:t>
            </a:r>
            <a:r>
              <a:rPr sz="2400" dirty="0" err="1"/>
              <a:t>музыки</a:t>
            </a:r>
            <a:r>
              <a:rPr sz="2400" dirty="0"/>
              <a:t> в </a:t>
            </a:r>
            <a:r>
              <a:rPr sz="2400" dirty="0" err="1"/>
              <a:t>школе</a:t>
            </a:r>
            <a:endParaRPr sz="2400" dirty="0"/>
          </a:p>
        </p:txBody>
      </p:sp>
      <p:pic>
        <p:nvPicPr>
          <p:cNvPr id="186" name="Содержимое 5" descr="Содержимое 5"/>
          <p:cNvPicPr>
            <a:picLocks noChangeAspect="1"/>
          </p:cNvPicPr>
          <p:nvPr/>
        </p:nvPicPr>
        <p:blipFill>
          <a:blip r:embed="rId2" cstate="print">
            <a:extLst/>
          </a:blip>
          <a:srcRect l="12543" r="12679"/>
          <a:stretch>
            <a:fillRect/>
          </a:stretch>
        </p:blipFill>
        <p:spPr>
          <a:xfrm>
            <a:off x="539551" y="1268759"/>
            <a:ext cx="7992889" cy="525658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800850" y="6251306"/>
            <a:ext cx="1731590" cy="26160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ПРОЕКТ ЗАСТРОЙКИ</a:t>
            </a:r>
            <a:endParaRPr kumimoji="0" lang="ru-RU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:wip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3"/>
          <p:cNvSpPr/>
          <p:nvPr/>
        </p:nvSpPr>
        <p:spPr>
          <a:xfrm>
            <a:off x="0" y="448574"/>
            <a:ext cx="9144000" cy="13103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2400" dirty="0" err="1"/>
              <a:t>Дошкольное</a:t>
            </a:r>
            <a:r>
              <a:rPr sz="2400" dirty="0"/>
              <a:t> </a:t>
            </a:r>
            <a:r>
              <a:rPr sz="2400" dirty="0" err="1"/>
              <a:t>образование</a:t>
            </a:r>
            <a:endParaRPr sz="2400" dirty="0"/>
          </a:p>
        </p:txBody>
      </p:sp>
      <p:pic>
        <p:nvPicPr>
          <p:cNvPr id="189" name="Содержимое 4" descr="Содержимое 4"/>
          <p:cNvPicPr>
            <a:picLocks noChangeAspect="1"/>
          </p:cNvPicPr>
          <p:nvPr/>
        </p:nvPicPr>
        <p:blipFill>
          <a:blip r:embed="rId2" cstate="print">
            <a:extLst/>
          </a:blip>
          <a:srcRect l="9957" r="9870"/>
          <a:stretch>
            <a:fillRect/>
          </a:stretch>
        </p:blipFill>
        <p:spPr>
          <a:xfrm>
            <a:off x="539552" y="1196751"/>
            <a:ext cx="8064897" cy="532859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943725" y="6263761"/>
            <a:ext cx="1514475" cy="24621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ПРОЕКТ ЗАСТРОЙКИ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:wip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3"/>
          <p:cNvSpPr/>
          <p:nvPr/>
        </p:nvSpPr>
        <p:spPr>
          <a:xfrm>
            <a:off x="0" y="413498"/>
            <a:ext cx="9144000" cy="14843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Социальная работа</a:t>
            </a:r>
          </a:p>
        </p:txBody>
      </p:sp>
      <p:pic>
        <p:nvPicPr>
          <p:cNvPr id="192" name="Содержимое 5" descr="Содержимое 5"/>
          <p:cNvPicPr>
            <a:picLocks noChangeAspect="1"/>
          </p:cNvPicPr>
          <p:nvPr/>
        </p:nvPicPr>
        <p:blipFill>
          <a:blip r:embed="rId2" cstate="print">
            <a:extLst/>
          </a:blip>
          <a:srcRect l="12552" r="12603"/>
          <a:stretch>
            <a:fillRect/>
          </a:stretch>
        </p:blipFill>
        <p:spPr>
          <a:xfrm>
            <a:off x="467544" y="1340767"/>
            <a:ext cx="8208912" cy="511257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534150" y="6180134"/>
            <a:ext cx="1800225" cy="24621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ПРОЕКТ ЗАСТРОЙКИ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:wip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Скругленный прямоугольник 23"/>
          <p:cNvGrpSpPr/>
          <p:nvPr/>
        </p:nvGrpSpPr>
        <p:grpSpPr>
          <a:xfrm>
            <a:off x="1389691" y="1567312"/>
            <a:ext cx="2206583" cy="1070401"/>
            <a:chOff x="-138514" y="-276607"/>
            <a:chExt cx="2263614" cy="1168317"/>
          </a:xfrm>
        </p:grpSpPr>
        <p:sp>
          <p:nvSpPr>
            <p:cNvPr id="194" name="Закругленный прямоугольник"/>
            <p:cNvSpPr/>
            <p:nvPr/>
          </p:nvSpPr>
          <p:spPr>
            <a:xfrm>
              <a:off x="-138514" y="-276607"/>
              <a:ext cx="2263614" cy="1168317"/>
            </a:xfrm>
            <a:prstGeom prst="roundRect">
              <a:avLst>
                <a:gd name="adj" fmla="val 16667"/>
              </a:avLst>
            </a:prstGeom>
            <a:solidFill>
              <a:srgbClr val="B9CDE5"/>
            </a:solidFill>
            <a:ln w="25400" cap="flat">
              <a:solidFill>
                <a:srgbClr val="1737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 sz="1200"/>
            </a:p>
          </p:txBody>
        </p:sp>
        <p:sp>
          <p:nvSpPr>
            <p:cNvPr id="195" name="Региональные чемпионаты"/>
            <p:cNvSpPr txBox="1"/>
            <p:nvPr/>
          </p:nvSpPr>
          <p:spPr>
            <a:xfrm>
              <a:off x="81858" y="-85355"/>
              <a:ext cx="1955901" cy="807820"/>
            </a:xfrm>
            <a:prstGeom prst="rect">
              <a:avLst/>
            </a:prstGeom>
            <a:solidFill>
              <a:srgbClr val="B9CDE5"/>
            </a:solidFill>
            <a:ln w="25400" cap="flat">
              <a:noFill/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1200"/>
              </a:pPr>
              <a:r>
                <a:rPr sz="1500" b="0" dirty="0" err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Региональные</a:t>
              </a:r>
              <a:r>
                <a:rPr sz="1500" b="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 </a:t>
              </a:r>
              <a:r>
                <a:rPr sz="1500" b="0" dirty="0" err="1" smtClean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чемпионаты</a:t>
              </a:r>
              <a:endParaRPr lang="ru-RU" sz="15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endParaRPr>
            </a:p>
            <a:p>
              <a:pPr>
                <a:defRPr sz="1200"/>
              </a:pPr>
              <a:r>
                <a:rPr lang="ru-RU" sz="1500" b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«Молодые профессионалы»</a:t>
              </a:r>
              <a:endParaRPr sz="1500" b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99" name="Группа"/>
          <p:cNvGrpSpPr/>
          <p:nvPr/>
        </p:nvGrpSpPr>
        <p:grpSpPr>
          <a:xfrm>
            <a:off x="5668601" y="2081765"/>
            <a:ext cx="2958043" cy="972110"/>
            <a:chOff x="0" y="0"/>
            <a:chExt cx="2958040" cy="972109"/>
          </a:xfrm>
        </p:grpSpPr>
        <p:sp>
          <p:nvSpPr>
            <p:cNvPr id="197" name="Закругленный прямоугольник"/>
            <p:cNvSpPr/>
            <p:nvPr/>
          </p:nvSpPr>
          <p:spPr>
            <a:xfrm>
              <a:off x="0" y="0"/>
              <a:ext cx="2958040" cy="972109"/>
            </a:xfrm>
            <a:prstGeom prst="roundRect">
              <a:avLst>
                <a:gd name="adj" fmla="val 10000"/>
              </a:avLst>
            </a:prstGeom>
            <a:solidFill>
              <a:srgbClr val="B9CDE5"/>
            </a:solidFill>
            <a:ln w="25400" cap="flat">
              <a:solidFill>
                <a:srgbClr val="1737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 sz="1200"/>
            </a:p>
          </p:txBody>
        </p:sp>
        <p:sp>
          <p:nvSpPr>
            <p:cNvPr id="198" name="Экспертное сообщество"/>
            <p:cNvSpPr txBox="1"/>
            <p:nvPr/>
          </p:nvSpPr>
          <p:spPr>
            <a:xfrm>
              <a:off x="33101" y="210998"/>
              <a:ext cx="2814013" cy="440073"/>
            </a:xfrm>
            <a:prstGeom prst="rect">
              <a:avLst/>
            </a:prstGeom>
            <a:solidFill>
              <a:srgbClr val="B9CDE5"/>
            </a:solidFill>
            <a:ln w="25400" cap="flat">
              <a:noFill/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 defTabSz="622300">
                <a:lnSpc>
                  <a:spcPct val="90000"/>
                </a:lnSpc>
                <a:spcBef>
                  <a:spcPts val="500"/>
                </a:spcBef>
                <a:defRPr sz="1400" b="1">
                  <a:solidFill>
                    <a:srgbClr val="FFFFFF"/>
                  </a:solidFill>
                </a:defRPr>
              </a:lvl1pPr>
            </a:lstStyle>
            <a:p>
              <a:pPr defTabSz="914400">
                <a:lnSpc>
                  <a:spcPct val="100000"/>
                </a:lnSpc>
                <a:spcBef>
                  <a:spcPts val="0"/>
                </a:spcBef>
                <a:defRPr sz="1200"/>
              </a:pPr>
              <a:r>
                <a:rPr lang="ru-RU" sz="1500" b="0" dirty="0" smtClean="0">
                  <a:solidFill>
                    <a:srgbClr val="000000"/>
                  </a:solidFill>
                </a:rPr>
                <a:t>Формирование</a:t>
              </a:r>
              <a:r>
                <a:rPr lang="ru-RU" sz="1200" b="0" dirty="0" smtClean="0">
                  <a:solidFill>
                    <a:srgbClr val="000000"/>
                  </a:solidFill>
                </a:rPr>
                <a:t> </a:t>
              </a:r>
              <a:r>
                <a:rPr lang="ru-RU" sz="1500" b="0" dirty="0" smtClean="0">
                  <a:solidFill>
                    <a:srgbClr val="000000"/>
                  </a:solidFill>
                </a:rPr>
                <a:t>экспертного</a:t>
              </a:r>
              <a:r>
                <a:rPr lang="ru-RU" sz="1200" b="0" dirty="0" smtClean="0">
                  <a:solidFill>
                    <a:srgbClr val="000000"/>
                  </a:solidFill>
                </a:rPr>
                <a:t> </a:t>
              </a:r>
              <a:r>
                <a:rPr lang="ru-RU" sz="1500" b="0" dirty="0" err="1" smtClean="0">
                  <a:solidFill>
                    <a:srgbClr val="000000"/>
                  </a:solidFill>
                </a:rPr>
                <a:t>сообщества</a:t>
              </a:r>
              <a:endParaRPr sz="1500" b="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202" name="Группа"/>
          <p:cNvGrpSpPr/>
          <p:nvPr/>
        </p:nvGrpSpPr>
        <p:grpSpPr>
          <a:xfrm>
            <a:off x="6046580" y="3197893"/>
            <a:ext cx="2958044" cy="972111"/>
            <a:chOff x="0" y="0"/>
            <a:chExt cx="2958040" cy="972109"/>
          </a:xfrm>
        </p:grpSpPr>
        <p:sp>
          <p:nvSpPr>
            <p:cNvPr id="200" name="Закругленный прямоугольник"/>
            <p:cNvSpPr/>
            <p:nvPr/>
          </p:nvSpPr>
          <p:spPr>
            <a:xfrm>
              <a:off x="0" y="0"/>
              <a:ext cx="2958040" cy="972109"/>
            </a:xfrm>
            <a:prstGeom prst="roundRect">
              <a:avLst>
                <a:gd name="adj" fmla="val 10000"/>
              </a:avLst>
            </a:prstGeom>
            <a:solidFill>
              <a:srgbClr val="FFFFCC"/>
            </a:solidFill>
            <a:ln w="25400">
              <a:solidFill>
                <a:srgbClr val="CC9900"/>
              </a:solidFill>
            </a:ln>
          </p:spPr>
          <p:txBody>
            <a:bodyPr lIns="45719" rIns="45719" anchor="ctr"/>
            <a:lstStyle/>
            <a:p>
              <a:pPr algn="ctr">
                <a:defRPr sz="1200"/>
              </a:pPr>
              <a:endParaRPr lang="en-US" sz="1200" dirty="0"/>
            </a:p>
          </p:txBody>
        </p:sp>
        <p:sp>
          <p:nvSpPr>
            <p:cNvPr id="201" name="2 – сертифицированных эксперта…"/>
            <p:cNvSpPr txBox="1"/>
            <p:nvPr/>
          </p:nvSpPr>
          <p:spPr>
            <a:xfrm>
              <a:off x="107212" y="166738"/>
              <a:ext cx="2701212" cy="638633"/>
            </a:xfrm>
            <a:prstGeom prst="rect">
              <a:avLst/>
            </a:prstGeom>
            <a:solidFill>
              <a:srgbClr val="FFFFCC"/>
            </a:solidFill>
            <a:ln w="25400">
              <a:noFill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 anchor="ctr"/>
            <a:lstStyle/>
            <a:p>
              <a:pPr>
                <a:defRPr sz="1200"/>
              </a:pPr>
              <a:r>
                <a:rPr lang="ru-RU" sz="1200" dirty="0" smtClean="0"/>
                <a:t>2 – сертифицированных эксперта</a:t>
              </a:r>
            </a:p>
            <a:p>
              <a:pPr>
                <a:defRPr sz="1200"/>
              </a:pPr>
              <a:r>
                <a:rPr lang="ru-RU" sz="1200" dirty="0" smtClean="0"/>
                <a:t>6 – с правом проведения РЧ</a:t>
              </a:r>
            </a:p>
            <a:p>
              <a:pPr>
                <a:defRPr sz="1200"/>
              </a:pPr>
              <a:r>
                <a:rPr lang="ru-RU" sz="1200" dirty="0" smtClean="0"/>
                <a:t>30 – экспертов ДЭ</a:t>
              </a:r>
            </a:p>
          </p:txBody>
        </p:sp>
      </p:grpSp>
      <p:grpSp>
        <p:nvGrpSpPr>
          <p:cNvPr id="207" name="Скругленный прямоугольник 23"/>
          <p:cNvGrpSpPr/>
          <p:nvPr/>
        </p:nvGrpSpPr>
        <p:grpSpPr>
          <a:xfrm>
            <a:off x="1052549" y="4170004"/>
            <a:ext cx="2115381" cy="1071154"/>
            <a:chOff x="0" y="0"/>
            <a:chExt cx="2263613" cy="1168316"/>
          </a:xfrm>
        </p:grpSpPr>
        <p:sp>
          <p:nvSpPr>
            <p:cNvPr id="205" name="Закругленный прямоугольник"/>
            <p:cNvSpPr/>
            <p:nvPr/>
          </p:nvSpPr>
          <p:spPr>
            <a:xfrm>
              <a:off x="0" y="0"/>
              <a:ext cx="2263614" cy="1168317"/>
            </a:xfrm>
            <a:prstGeom prst="roundRect">
              <a:avLst>
                <a:gd name="adj" fmla="val 16667"/>
              </a:avLst>
            </a:prstGeom>
            <a:solidFill>
              <a:srgbClr val="B9CDE5"/>
            </a:solidFill>
            <a:ln w="25400" cap="flat">
              <a:solidFill>
                <a:srgbClr val="17375E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/>
              </a:pPr>
              <a:endParaRPr sz="1200"/>
            </a:p>
          </p:txBody>
        </p:sp>
        <p:sp>
          <p:nvSpPr>
            <p:cNvPr id="206" name="Демонстрационный экзамен"/>
            <p:cNvSpPr txBox="1"/>
            <p:nvPr/>
          </p:nvSpPr>
          <p:spPr>
            <a:xfrm>
              <a:off x="57032" y="309354"/>
              <a:ext cx="2149550" cy="549609"/>
            </a:xfrm>
            <a:prstGeom prst="rect">
              <a:avLst/>
            </a:prstGeom>
            <a:solidFill>
              <a:srgbClr val="B9CDE5"/>
            </a:solidFill>
            <a:ln w="25400" cap="flat">
              <a:noFill/>
              <a:prstDash val="solid"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14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sz="1200"/>
              </a:pPr>
              <a:r>
                <a:rPr lang="ru-RU" sz="1500" b="0" dirty="0" smtClean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rPr>
                <a:t>Демонстрационный экзамен</a:t>
              </a:r>
            </a:p>
          </p:txBody>
        </p:sp>
      </p:grpSp>
      <p:sp>
        <p:nvSpPr>
          <p:cNvPr id="208" name="Дополнительные профессиональные программы для лиц предпенсионного возраста"/>
          <p:cNvSpPr/>
          <p:nvPr/>
        </p:nvSpPr>
        <p:spPr>
          <a:xfrm>
            <a:off x="2905853" y="5837446"/>
            <a:ext cx="3119286" cy="451211"/>
          </a:xfrm>
          <a:prstGeom prst="roundRect">
            <a:avLst>
              <a:gd name="adj" fmla="val 25053"/>
            </a:avLst>
          </a:prstGeom>
          <a:solidFill>
            <a:srgbClr val="FFFFCC"/>
          </a:solidFill>
          <a:ln w="25400">
            <a:solidFill>
              <a:srgbClr val="CC99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100"/>
            </a:lvl1pPr>
          </a:lstStyle>
          <a:p>
            <a:pPr>
              <a:defRPr sz="1200"/>
            </a:pPr>
            <a:r>
              <a:rPr lang="ru-RU" sz="1200" dirty="0" smtClean="0"/>
              <a:t>ДПП для лиц </a:t>
            </a:r>
            <a:r>
              <a:rPr lang="ru-RU" sz="1200" dirty="0" err="1" smtClean="0"/>
              <a:t>предпенсионного</a:t>
            </a:r>
            <a:r>
              <a:rPr lang="ru-RU" sz="1200" dirty="0" smtClean="0"/>
              <a:t> возраста</a:t>
            </a:r>
            <a:endParaRPr lang="ru-RU" sz="1200" dirty="0"/>
          </a:p>
        </p:txBody>
      </p:sp>
      <p:sp>
        <p:nvSpPr>
          <p:cNvPr id="209" name="Скругленный прямоугольник 23"/>
          <p:cNvSpPr/>
          <p:nvPr/>
        </p:nvSpPr>
        <p:spPr>
          <a:xfrm>
            <a:off x="5647160" y="4320725"/>
            <a:ext cx="2079974" cy="1016353"/>
          </a:xfrm>
          <a:prstGeom prst="roundRect">
            <a:avLst>
              <a:gd name="adj" fmla="val 16667"/>
            </a:avLst>
          </a:prstGeom>
          <a:solidFill>
            <a:srgbClr val="B9CDE5"/>
          </a:solidFill>
          <a:ln w="25400" cap="flat">
            <a:solidFill>
              <a:srgbClr val="17375E"/>
            </a:solidFill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200"/>
            </a:pPr>
            <a:r>
              <a:rPr sz="1500" b="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Навыки</a:t>
            </a:r>
            <a:r>
              <a:rPr sz="1500" b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1500" b="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мудрых</a:t>
            </a:r>
            <a:r>
              <a:rPr sz="1500" b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50+</a:t>
            </a:r>
          </a:p>
        </p:txBody>
      </p:sp>
      <p:sp>
        <p:nvSpPr>
          <p:cNvPr id="210" name="Результаты…"/>
          <p:cNvSpPr/>
          <p:nvPr/>
        </p:nvSpPr>
        <p:spPr>
          <a:xfrm>
            <a:off x="173821" y="2903476"/>
            <a:ext cx="2861379" cy="1134293"/>
          </a:xfrm>
          <a:prstGeom prst="rect">
            <a:avLst/>
          </a:prstGeom>
          <a:solidFill>
            <a:srgbClr val="FFFFCC"/>
          </a:solidFill>
          <a:ln w="25400">
            <a:solidFill>
              <a:srgbClr val="CC99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1200"/>
            </a:pPr>
            <a:endParaRPr lang="en-US" sz="1200" dirty="0"/>
          </a:p>
          <a:p>
            <a:pPr>
              <a:buFont typeface="Wingdings" pitchFamily="2" charset="2"/>
              <a:buChar char="§"/>
              <a:defRPr sz="1200"/>
            </a:pPr>
            <a:r>
              <a:rPr lang="en-US" sz="1200" dirty="0" smtClean="0"/>
              <a:t>R</a:t>
            </a:r>
            <a:r>
              <a:rPr lang="ru-RU" sz="1200" dirty="0" smtClean="0"/>
              <a:t>21Преподавание в младших классах</a:t>
            </a:r>
          </a:p>
          <a:p>
            <a:pPr>
              <a:buFont typeface="Wingdings" pitchFamily="2" charset="2"/>
              <a:buChar char="§"/>
              <a:defRPr sz="1200"/>
            </a:pPr>
            <a:r>
              <a:rPr lang="en-US" sz="1200" dirty="0" smtClean="0"/>
              <a:t>R</a:t>
            </a:r>
            <a:r>
              <a:rPr lang="ru-RU" sz="1200" dirty="0" smtClean="0"/>
              <a:t>4 Дошкольное воспитание</a:t>
            </a:r>
          </a:p>
          <a:p>
            <a:pPr>
              <a:buFont typeface="Wingdings" pitchFamily="2" charset="2"/>
              <a:buChar char="§"/>
              <a:defRPr sz="1200"/>
            </a:pPr>
            <a:r>
              <a:rPr lang="en-US" sz="1200" dirty="0" smtClean="0"/>
              <a:t> D1 </a:t>
            </a:r>
            <a:r>
              <a:rPr lang="ru-RU" sz="1200" dirty="0" err="1" smtClean="0"/>
              <a:t>Физическая</a:t>
            </a:r>
            <a:r>
              <a:rPr lang="ru-RU" sz="1200" dirty="0" smtClean="0"/>
              <a:t> культура, спорт и фитнес</a:t>
            </a:r>
          </a:p>
          <a:p>
            <a:pPr>
              <a:buFont typeface="Wingdings" pitchFamily="2" charset="2"/>
              <a:buChar char="§"/>
              <a:defRPr sz="1200"/>
            </a:pPr>
            <a:r>
              <a:rPr lang="en-US" sz="1200" dirty="0" smtClean="0"/>
              <a:t>D57 </a:t>
            </a:r>
            <a:r>
              <a:rPr lang="ru-RU" sz="1200" dirty="0" smtClean="0"/>
              <a:t>Преподавание музыки в школе</a:t>
            </a:r>
            <a:endParaRPr lang="en-US" sz="1200" dirty="0"/>
          </a:p>
        </p:txBody>
      </p:sp>
      <p:sp>
        <p:nvSpPr>
          <p:cNvPr id="211" name="Скругленный прямоугольник 19"/>
          <p:cNvSpPr/>
          <p:nvPr/>
        </p:nvSpPr>
        <p:spPr>
          <a:xfrm>
            <a:off x="3167930" y="2684874"/>
            <a:ext cx="2664124" cy="180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 sz="1200"/>
            </a:pPr>
            <a:endParaRPr/>
          </a:p>
        </p:txBody>
      </p:sp>
      <p:sp>
        <p:nvSpPr>
          <p:cNvPr id="212" name="Заголовок 1"/>
          <p:cNvSpPr txBox="1">
            <a:spLocks noGrp="1"/>
          </p:cNvSpPr>
          <p:nvPr>
            <p:ph type="title"/>
          </p:nvPr>
        </p:nvSpPr>
        <p:spPr>
          <a:xfrm>
            <a:off x="251518" y="402438"/>
            <a:ext cx="8892481" cy="785786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90000"/>
          </a:bodyPr>
          <a:lstStyle/>
          <a:p>
            <a:pPr defTabSz="777240">
              <a:defRPr sz="2380"/>
            </a:pPr>
            <a:r>
              <a:t>Участие в движении </a:t>
            </a:r>
            <a:br/>
            <a:r>
              <a:t>«Молодые профессионалы» (WSR)</a:t>
            </a:r>
          </a:p>
        </p:txBody>
      </p:sp>
      <p:pic>
        <p:nvPicPr>
          <p:cNvPr id="213" name="Рисунок 27" descr="Рисунок 2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490541" y="2810569"/>
            <a:ext cx="2095500" cy="1571626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2018 год…"/>
          <p:cNvSpPr/>
          <p:nvPr/>
        </p:nvSpPr>
        <p:spPr>
          <a:xfrm>
            <a:off x="89360" y="2138158"/>
            <a:ext cx="1214071" cy="619979"/>
          </a:xfrm>
          <a:prstGeom prst="roundRect">
            <a:avLst>
              <a:gd name="adj" fmla="val 20379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900" b="1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rPr sz="1100" dirty="0"/>
              <a:t>2018 год</a:t>
            </a:r>
          </a:p>
          <a:p>
            <a:pPr algn="ctr">
              <a:defRPr sz="900" b="1"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r>
              <a:rPr sz="1100" dirty="0"/>
              <a:t>IV Региональный чемпионат</a:t>
            </a:r>
          </a:p>
        </p:txBody>
      </p:sp>
      <p:sp>
        <p:nvSpPr>
          <p:cNvPr id="215" name="В рамках ГИА…"/>
          <p:cNvSpPr/>
          <p:nvPr/>
        </p:nvSpPr>
        <p:spPr>
          <a:xfrm>
            <a:off x="211639" y="5337078"/>
            <a:ext cx="2238214" cy="760386"/>
          </a:xfrm>
          <a:prstGeom prst="rect">
            <a:avLst/>
          </a:prstGeom>
          <a:solidFill>
            <a:srgbClr val="FFFFCC"/>
          </a:solidFill>
          <a:ln w="25400">
            <a:solidFill>
              <a:srgbClr val="CC99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1200"/>
            </a:pPr>
            <a:r>
              <a:rPr lang="en-US" sz="1200" smtClean="0"/>
              <a:t>В рамках ГИА</a:t>
            </a:r>
          </a:p>
          <a:p>
            <a:pPr>
              <a:buFont typeface="Wingdings" pitchFamily="2" charset="2"/>
              <a:buChar char="§"/>
              <a:defRPr sz="1200"/>
            </a:pPr>
            <a:r>
              <a:rPr lang="en-US" sz="1200" smtClean="0"/>
              <a:t> 2019 год - </a:t>
            </a:r>
            <a:r>
              <a:rPr lang="ru-RU" sz="1200" smtClean="0"/>
              <a:t> прошли </a:t>
            </a:r>
            <a:r>
              <a:rPr lang="en-US" sz="1200" smtClean="0"/>
              <a:t>44 чел.</a:t>
            </a:r>
          </a:p>
          <a:p>
            <a:pPr>
              <a:buFont typeface="Wingdings" pitchFamily="2" charset="2"/>
              <a:buChar char="§"/>
              <a:defRPr sz="1200"/>
            </a:pPr>
            <a:r>
              <a:rPr lang="en-US" sz="1200" smtClean="0"/>
              <a:t>20</a:t>
            </a:r>
            <a:r>
              <a:rPr lang="ru-RU" sz="1200" smtClean="0"/>
              <a:t>2</a:t>
            </a:r>
            <a:r>
              <a:rPr lang="en-US" sz="1200" smtClean="0"/>
              <a:t>0 год </a:t>
            </a:r>
            <a:r>
              <a:rPr lang="ru-RU" sz="1200" smtClean="0"/>
              <a:t>–</a:t>
            </a:r>
            <a:r>
              <a:rPr lang="en-US" sz="1200" smtClean="0"/>
              <a:t> </a:t>
            </a:r>
            <a:r>
              <a:rPr lang="ru-RU" sz="1200" smtClean="0"/>
              <a:t>пройдут </a:t>
            </a:r>
            <a:r>
              <a:rPr lang="en-US" sz="1200" smtClean="0"/>
              <a:t>88 чел.</a:t>
            </a:r>
            <a:endParaRPr lang="en-US" sz="1200" dirty="0"/>
          </a:p>
        </p:txBody>
      </p:sp>
      <p:sp>
        <p:nvSpPr>
          <p:cNvPr id="216" name="Март 2019…"/>
          <p:cNvSpPr/>
          <p:nvPr/>
        </p:nvSpPr>
        <p:spPr>
          <a:xfrm>
            <a:off x="6895122" y="5477352"/>
            <a:ext cx="1681275" cy="1240223"/>
          </a:xfrm>
          <a:prstGeom prst="rect">
            <a:avLst/>
          </a:prstGeom>
          <a:solidFill>
            <a:srgbClr val="FFFFCC"/>
          </a:solidFill>
          <a:ln w="25400">
            <a:solidFill>
              <a:srgbClr val="CC99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1200"/>
            </a:pPr>
            <a:r>
              <a:rPr lang="en-US" sz="1200" dirty="0" smtClean="0"/>
              <a:t>2019</a:t>
            </a:r>
            <a:r>
              <a:rPr lang="ru-RU" sz="1200" dirty="0" smtClean="0"/>
              <a:t> год</a:t>
            </a:r>
            <a:endParaRPr lang="en-US" sz="1200" dirty="0" smtClean="0"/>
          </a:p>
          <a:p>
            <a:pPr algn="ctr">
              <a:defRPr sz="1200"/>
            </a:pPr>
            <a:r>
              <a:rPr lang="en-US" sz="1200" dirty="0" smtClean="0"/>
              <a:t>I </a:t>
            </a:r>
            <a:r>
              <a:rPr lang="ru-RU" sz="1200" dirty="0" smtClean="0"/>
              <a:t>региональный чемпионат «Навыки мудрых 50+»</a:t>
            </a:r>
          </a:p>
        </p:txBody>
      </p:sp>
      <p:sp>
        <p:nvSpPr>
          <p:cNvPr id="217" name="Скругленный прямоугольник 23"/>
          <p:cNvSpPr/>
          <p:nvPr/>
        </p:nvSpPr>
        <p:spPr>
          <a:xfrm>
            <a:off x="3468004" y="4569232"/>
            <a:ext cx="1773471" cy="910957"/>
          </a:xfrm>
          <a:prstGeom prst="roundRect">
            <a:avLst>
              <a:gd name="adj" fmla="val 16667"/>
            </a:avLst>
          </a:prstGeom>
          <a:solidFill>
            <a:srgbClr val="B9CDE5"/>
          </a:solidFill>
          <a:ln w="25400" cap="flat">
            <a:solidFill>
              <a:srgbClr val="17375E"/>
            </a:solidFill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200"/>
            </a:pPr>
            <a:r>
              <a:rPr sz="1500" b="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Обучение</a:t>
            </a:r>
            <a:r>
              <a:rPr sz="1500" b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sz="1500" b="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предпенсионеров</a:t>
            </a:r>
            <a:endParaRPr sz="1500" b="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8" name="Линия"/>
          <p:cNvSpPr/>
          <p:nvPr/>
        </p:nvSpPr>
        <p:spPr>
          <a:xfrm rot="5400000">
            <a:off x="4123592" y="5322852"/>
            <a:ext cx="500368" cy="528820"/>
          </a:xfrm>
          <a:prstGeom prst="rightArrow">
            <a:avLst>
              <a:gd name="adj1" fmla="val 0"/>
              <a:gd name="adj2" fmla="val 80191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38100" dist="23000" dir="582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" name="Скругленный прямоугольник 23"/>
          <p:cNvSpPr/>
          <p:nvPr/>
        </p:nvSpPr>
        <p:spPr>
          <a:xfrm>
            <a:off x="3751451" y="1567312"/>
            <a:ext cx="1773471" cy="915340"/>
          </a:xfrm>
          <a:prstGeom prst="roundRect">
            <a:avLst>
              <a:gd name="adj" fmla="val 16667"/>
            </a:avLst>
          </a:prstGeom>
          <a:solidFill>
            <a:srgbClr val="B9CDE5"/>
          </a:solidFill>
          <a:ln w="25400" cap="flat">
            <a:solidFill>
              <a:srgbClr val="17375E"/>
            </a:solidFill>
            <a:prstDash val="solid"/>
            <a:round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 sz="1200"/>
            </a:pPr>
            <a:r>
              <a:rPr sz="1500" dirty="0" err="1">
                <a:solidFill>
                  <a:srgbClr val="000000"/>
                </a:solidFill>
              </a:rPr>
              <a:t>WorldSkills</a:t>
            </a:r>
            <a:r>
              <a:rPr sz="1500" dirty="0">
                <a:solidFill>
                  <a:srgbClr val="000000"/>
                </a:solidFill>
              </a:rPr>
              <a:t> Russia Juniors</a:t>
            </a:r>
          </a:p>
        </p:txBody>
      </p:sp>
      <p:sp>
        <p:nvSpPr>
          <p:cNvPr id="220" name="2018 год призовые места"/>
          <p:cNvSpPr/>
          <p:nvPr/>
        </p:nvSpPr>
        <p:spPr>
          <a:xfrm>
            <a:off x="5552595" y="1110452"/>
            <a:ext cx="2306069" cy="812801"/>
          </a:xfrm>
          <a:prstGeom prst="wedgeEllipseCallout">
            <a:avLst>
              <a:gd name="adj1" fmla="val -49385"/>
              <a:gd name="adj2" fmla="val 70000"/>
            </a:avLst>
          </a:prstGeom>
          <a:solidFill>
            <a:srgbClr val="FFFFCC"/>
          </a:solidFill>
          <a:ln w="25400">
            <a:solidFill>
              <a:srgbClr val="CC9900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1100"/>
            </a:lvl1pPr>
          </a:lstStyle>
          <a:p>
            <a:pPr>
              <a:defRPr sz="1200"/>
            </a:pPr>
            <a:r>
              <a:rPr lang="en-US" sz="1200" dirty="0" smtClean="0"/>
              <a:t>2018 </a:t>
            </a:r>
            <a:r>
              <a:rPr lang="en-US" sz="1200" dirty="0" err="1" smtClean="0"/>
              <a:t>год</a:t>
            </a:r>
            <a:r>
              <a:rPr lang="en-US" sz="1200" dirty="0" smtClean="0"/>
              <a:t> </a:t>
            </a:r>
          </a:p>
          <a:p>
            <a:pPr>
              <a:defRPr sz="1200"/>
            </a:pPr>
            <a:r>
              <a:rPr lang="en-US" sz="1200" dirty="0" smtClean="0"/>
              <a:t>I</a:t>
            </a:r>
            <a:r>
              <a:rPr lang="ru-RU" sz="1200" dirty="0" smtClean="0"/>
              <a:t> и </a:t>
            </a:r>
            <a:r>
              <a:rPr lang="en-US" sz="1200" dirty="0" smtClean="0"/>
              <a:t>II </a:t>
            </a:r>
            <a:r>
              <a:rPr lang="en-US" sz="1200" dirty="0" err="1" smtClean="0"/>
              <a:t>призовые</a:t>
            </a:r>
            <a:r>
              <a:rPr lang="en-US" sz="1200" dirty="0" smtClean="0"/>
              <a:t> </a:t>
            </a:r>
            <a:r>
              <a:rPr lang="en-US" sz="1200" dirty="0" err="1" smtClean="0"/>
              <a:t>места</a:t>
            </a:r>
            <a:endParaRPr lang="ru-RU" sz="1200" dirty="0" smtClean="0"/>
          </a:p>
          <a:p>
            <a:pPr>
              <a:defRPr sz="1200"/>
            </a:pPr>
            <a:r>
              <a:rPr lang="ru-RU" sz="1200" dirty="0" smtClean="0"/>
              <a:t>у студентов ВСПК</a:t>
            </a:r>
            <a:endParaRPr lang="en-US" sz="1200" dirty="0"/>
          </a:p>
        </p:txBody>
      </p:sp>
      <p:sp>
        <p:nvSpPr>
          <p:cNvPr id="221" name="Мужчина"/>
          <p:cNvSpPr/>
          <p:nvPr/>
        </p:nvSpPr>
        <p:spPr>
          <a:xfrm>
            <a:off x="8706508" y="3392129"/>
            <a:ext cx="217199" cy="586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600" extrusionOk="0">
                <a:moveTo>
                  <a:pt x="10777" y="0"/>
                </a:moveTo>
                <a:cubicBezTo>
                  <a:pt x="9509" y="0"/>
                  <a:pt x="8239" y="180"/>
                  <a:pt x="7271" y="540"/>
                </a:cubicBezTo>
                <a:cubicBezTo>
                  <a:pt x="5335" y="1259"/>
                  <a:pt x="5335" y="2425"/>
                  <a:pt x="7271" y="3144"/>
                </a:cubicBezTo>
                <a:cubicBezTo>
                  <a:pt x="9206" y="3863"/>
                  <a:pt x="12348" y="3863"/>
                  <a:pt x="14284" y="3144"/>
                </a:cubicBezTo>
                <a:cubicBezTo>
                  <a:pt x="16220" y="2425"/>
                  <a:pt x="16220" y="1259"/>
                  <a:pt x="14284" y="540"/>
                </a:cubicBezTo>
                <a:cubicBezTo>
                  <a:pt x="13316" y="180"/>
                  <a:pt x="12046" y="0"/>
                  <a:pt x="10777" y="0"/>
                </a:cubicBezTo>
                <a:close/>
                <a:moveTo>
                  <a:pt x="4845" y="4060"/>
                </a:moveTo>
                <a:cubicBezTo>
                  <a:pt x="2970" y="4060"/>
                  <a:pt x="1445" y="4331"/>
                  <a:pt x="907" y="4563"/>
                </a:cubicBezTo>
                <a:cubicBezTo>
                  <a:pt x="-23" y="4963"/>
                  <a:pt x="-21" y="5438"/>
                  <a:pt x="8" y="5606"/>
                </a:cubicBezTo>
                <a:lnTo>
                  <a:pt x="8" y="12393"/>
                </a:lnTo>
                <a:cubicBezTo>
                  <a:pt x="8" y="12733"/>
                  <a:pt x="732" y="13004"/>
                  <a:pt x="1648" y="13004"/>
                </a:cubicBezTo>
                <a:cubicBezTo>
                  <a:pt x="2563" y="13004"/>
                  <a:pt x="3292" y="12728"/>
                  <a:pt x="3292" y="12393"/>
                </a:cubicBezTo>
                <a:lnTo>
                  <a:pt x="3292" y="6777"/>
                </a:lnTo>
                <a:lnTo>
                  <a:pt x="4791" y="6777"/>
                </a:lnTo>
                <a:lnTo>
                  <a:pt x="4791" y="12641"/>
                </a:lnTo>
                <a:lnTo>
                  <a:pt x="4804" y="12641"/>
                </a:lnTo>
                <a:lnTo>
                  <a:pt x="4804" y="20628"/>
                </a:lnTo>
                <a:cubicBezTo>
                  <a:pt x="4804" y="21163"/>
                  <a:pt x="5982" y="21600"/>
                  <a:pt x="7421" y="21600"/>
                </a:cubicBezTo>
                <a:cubicBezTo>
                  <a:pt x="8860" y="21600"/>
                  <a:pt x="10037" y="21163"/>
                  <a:pt x="10037" y="20628"/>
                </a:cubicBezTo>
                <a:lnTo>
                  <a:pt x="10037" y="12641"/>
                </a:lnTo>
                <a:lnTo>
                  <a:pt x="10777" y="12641"/>
                </a:lnTo>
                <a:lnTo>
                  <a:pt x="11504" y="12641"/>
                </a:lnTo>
                <a:lnTo>
                  <a:pt x="11504" y="20628"/>
                </a:lnTo>
                <a:cubicBezTo>
                  <a:pt x="11504" y="21163"/>
                  <a:pt x="12682" y="21600"/>
                  <a:pt x="14121" y="21600"/>
                </a:cubicBezTo>
                <a:cubicBezTo>
                  <a:pt x="15559" y="21600"/>
                  <a:pt x="16737" y="21163"/>
                  <a:pt x="16737" y="20628"/>
                </a:cubicBezTo>
                <a:lnTo>
                  <a:pt x="16737" y="12636"/>
                </a:lnTo>
                <a:lnTo>
                  <a:pt x="16750" y="12636"/>
                </a:lnTo>
                <a:lnTo>
                  <a:pt x="16750" y="6772"/>
                </a:lnTo>
                <a:lnTo>
                  <a:pt x="18249" y="6772"/>
                </a:lnTo>
                <a:lnTo>
                  <a:pt x="18249" y="12388"/>
                </a:lnTo>
                <a:cubicBezTo>
                  <a:pt x="18249" y="12728"/>
                  <a:pt x="18973" y="12997"/>
                  <a:pt x="19889" y="12997"/>
                </a:cubicBezTo>
                <a:cubicBezTo>
                  <a:pt x="20805" y="12997"/>
                  <a:pt x="21533" y="12723"/>
                  <a:pt x="21533" y="12388"/>
                </a:cubicBezTo>
                <a:lnTo>
                  <a:pt x="21533" y="5606"/>
                </a:lnTo>
                <a:cubicBezTo>
                  <a:pt x="21577" y="5438"/>
                  <a:pt x="21564" y="4957"/>
                  <a:pt x="20634" y="4563"/>
                </a:cubicBezTo>
                <a:cubicBezTo>
                  <a:pt x="20096" y="4336"/>
                  <a:pt x="18566" y="4060"/>
                  <a:pt x="16691" y="4060"/>
                </a:cubicBezTo>
                <a:lnTo>
                  <a:pt x="10777" y="4060"/>
                </a:lnTo>
                <a:lnTo>
                  <a:pt x="4845" y="406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2" name="Открытая книга"/>
          <p:cNvSpPr/>
          <p:nvPr/>
        </p:nvSpPr>
        <p:spPr>
          <a:xfrm>
            <a:off x="8180905" y="4485074"/>
            <a:ext cx="669626" cy="619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4" name="Линия"/>
          <p:cNvSpPr/>
          <p:nvPr/>
        </p:nvSpPr>
        <p:spPr>
          <a:xfrm rot="5400000">
            <a:off x="5436819" y="1937836"/>
            <a:ext cx="246368" cy="217199"/>
          </a:xfrm>
          <a:prstGeom prst="rightArrow">
            <a:avLst>
              <a:gd name="adj1" fmla="val 0"/>
              <a:gd name="adj2" fmla="val 90961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38100" dist="23000" dir="582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" name="Рисунок 27" descr="Рисунок 27"/>
          <p:cNvPicPr>
            <a:picLocks noChangeAspect="1"/>
          </p:cNvPicPr>
          <p:nvPr/>
        </p:nvPicPr>
        <p:blipFill>
          <a:blip r:embed="rId3" cstate="print">
            <a:extLst/>
          </a:blip>
          <a:srcRect l="67592" t="14397" r="11370" b="63943"/>
          <a:stretch>
            <a:fillRect/>
          </a:stretch>
        </p:blipFill>
        <p:spPr>
          <a:xfrm>
            <a:off x="0" y="1"/>
            <a:ext cx="1971488" cy="133499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Линия"/>
          <p:cNvSpPr/>
          <p:nvPr/>
        </p:nvSpPr>
        <p:spPr>
          <a:xfrm rot="5400000">
            <a:off x="1096377" y="2468426"/>
            <a:ext cx="500368" cy="528820"/>
          </a:xfrm>
          <a:prstGeom prst="rightArrow">
            <a:avLst>
              <a:gd name="adj1" fmla="val 0"/>
              <a:gd name="adj2" fmla="val 80191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38100" dist="23000" dir="582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Линия"/>
          <p:cNvSpPr/>
          <p:nvPr/>
        </p:nvSpPr>
        <p:spPr>
          <a:xfrm rot="5400000">
            <a:off x="3458228" y="2218242"/>
            <a:ext cx="500368" cy="528820"/>
          </a:xfrm>
          <a:prstGeom prst="rightArrow">
            <a:avLst>
              <a:gd name="adj1" fmla="val 0"/>
              <a:gd name="adj2" fmla="val 80191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38100" dist="23000" dir="582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Линия"/>
          <p:cNvSpPr/>
          <p:nvPr/>
        </p:nvSpPr>
        <p:spPr>
          <a:xfrm rot="5400000">
            <a:off x="8001124" y="2796343"/>
            <a:ext cx="500368" cy="528820"/>
          </a:xfrm>
          <a:prstGeom prst="rightArrow">
            <a:avLst>
              <a:gd name="adj1" fmla="val 0"/>
              <a:gd name="adj2" fmla="val 80191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38100" dist="23000" dir="582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Линия"/>
          <p:cNvSpPr/>
          <p:nvPr/>
        </p:nvSpPr>
        <p:spPr>
          <a:xfrm rot="5400000">
            <a:off x="7273910" y="5072668"/>
            <a:ext cx="500368" cy="528820"/>
          </a:xfrm>
          <a:prstGeom prst="rightArrow">
            <a:avLst>
              <a:gd name="adj1" fmla="val 0"/>
              <a:gd name="adj2" fmla="val 80191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38100" dist="23000" dir="582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Линия"/>
          <p:cNvSpPr/>
          <p:nvPr/>
        </p:nvSpPr>
        <p:spPr>
          <a:xfrm rot="5400000">
            <a:off x="1985714" y="5025592"/>
            <a:ext cx="500368" cy="528820"/>
          </a:xfrm>
          <a:prstGeom prst="rightArrow">
            <a:avLst>
              <a:gd name="adj1" fmla="val 0"/>
              <a:gd name="adj2" fmla="val 80191"/>
            </a:avLst>
          </a:prstGeom>
          <a:solidFill>
            <a:schemeClr val="accent2"/>
          </a:solidFill>
          <a:ln w="25400">
            <a:solidFill>
              <a:srgbClr val="FFFFFF"/>
            </a:solidFill>
          </a:ln>
          <a:effectLst>
            <a:outerShdw blurRad="38100" dist="23000" dir="582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:wip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592</Words>
  <Application>Microsoft Office PowerPoint</Application>
  <PresentationFormat>Экран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Приоритетный национальный проект «Образование» 01.01.2019 - 31.12.2024</vt:lpstr>
      <vt:lpstr>Развитие материально-технической базы колледжа</vt:lpstr>
      <vt:lpstr>Преподавание в младших классах</vt:lpstr>
      <vt:lpstr>Физическая культура, спорт и фитнес</vt:lpstr>
      <vt:lpstr>Преподавание музыки в школе</vt:lpstr>
      <vt:lpstr>Дошкольное образование</vt:lpstr>
      <vt:lpstr>Социальная работа</vt:lpstr>
      <vt:lpstr>Участие в движении  «Молодые профессионалы» (WSR)</vt:lpstr>
      <vt:lpstr>Организация и проведение демонстрационного экзамена</vt:lpstr>
      <vt:lpstr>                    Основные                      выводы</vt:lpstr>
      <vt:lpstr>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Герасименко</dc:creator>
  <cp:lastModifiedBy>gerasimenko</cp:lastModifiedBy>
  <cp:revision>24</cp:revision>
  <dcterms:modified xsi:type="dcterms:W3CDTF">2019-11-18T09:45:07Z</dcterms:modified>
</cp:coreProperties>
</file>